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Oswald" panose="020B0604020202020204" charset="0"/>
      <p:regular r:id="rId33"/>
      <p:bold r:id="rId34"/>
    </p:embeddedFont>
    <p:embeddedFont>
      <p:font typeface="Average" panose="020B0604020202020204" charset="0"/>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8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800">
                <a:solidFill>
                  <a:schemeClr val="dk1"/>
                </a:solidFill>
                <a:latin typeface="Oswald"/>
                <a:ea typeface="Oswald"/>
                <a:cs typeface="Oswald"/>
                <a:sym typeface="Oswald"/>
              </a:defRPr>
            </a:lvl2pPr>
            <a:lvl3pPr lvl="2" indent="0" algn="ctr">
              <a:spcBef>
                <a:spcPts val="0"/>
              </a:spcBef>
              <a:buClr>
                <a:schemeClr val="dk1"/>
              </a:buClr>
              <a:buFont typeface="Oswald"/>
              <a:buNone/>
              <a:defRPr sz="4800">
                <a:solidFill>
                  <a:schemeClr val="dk1"/>
                </a:solidFill>
                <a:latin typeface="Oswald"/>
                <a:ea typeface="Oswald"/>
                <a:cs typeface="Oswald"/>
                <a:sym typeface="Oswald"/>
              </a:defRPr>
            </a:lvl3pPr>
            <a:lvl4pPr lvl="3" indent="0" algn="ctr">
              <a:spcBef>
                <a:spcPts val="0"/>
              </a:spcBef>
              <a:buClr>
                <a:schemeClr val="dk1"/>
              </a:buClr>
              <a:buFont typeface="Oswald"/>
              <a:buNone/>
              <a:defRPr sz="4800">
                <a:solidFill>
                  <a:schemeClr val="dk1"/>
                </a:solidFill>
                <a:latin typeface="Oswald"/>
                <a:ea typeface="Oswald"/>
                <a:cs typeface="Oswald"/>
                <a:sym typeface="Oswald"/>
              </a:defRPr>
            </a:lvl4pPr>
            <a:lvl5pPr lvl="4" indent="0" algn="ctr">
              <a:spcBef>
                <a:spcPts val="0"/>
              </a:spcBef>
              <a:buClr>
                <a:schemeClr val="dk1"/>
              </a:buClr>
              <a:buFont typeface="Oswald"/>
              <a:buNone/>
              <a:defRPr sz="4800">
                <a:solidFill>
                  <a:schemeClr val="dk1"/>
                </a:solidFill>
                <a:latin typeface="Oswald"/>
                <a:ea typeface="Oswald"/>
                <a:cs typeface="Oswald"/>
                <a:sym typeface="Oswald"/>
              </a:defRPr>
            </a:lvl5pPr>
            <a:lvl6pPr lvl="5" indent="0" algn="ctr">
              <a:spcBef>
                <a:spcPts val="0"/>
              </a:spcBef>
              <a:buClr>
                <a:schemeClr val="dk1"/>
              </a:buClr>
              <a:buFont typeface="Oswald"/>
              <a:buNone/>
              <a:defRPr sz="4800">
                <a:solidFill>
                  <a:schemeClr val="dk1"/>
                </a:solidFill>
                <a:latin typeface="Oswald"/>
                <a:ea typeface="Oswald"/>
                <a:cs typeface="Oswald"/>
                <a:sym typeface="Oswald"/>
              </a:defRPr>
            </a:lvl6pPr>
            <a:lvl7pPr lvl="6" indent="0" algn="ctr">
              <a:spcBef>
                <a:spcPts val="0"/>
              </a:spcBef>
              <a:buClr>
                <a:schemeClr val="dk1"/>
              </a:buClr>
              <a:buFont typeface="Oswald"/>
              <a:buNone/>
              <a:defRPr sz="4800">
                <a:solidFill>
                  <a:schemeClr val="dk1"/>
                </a:solidFill>
                <a:latin typeface="Oswald"/>
                <a:ea typeface="Oswald"/>
                <a:cs typeface="Oswald"/>
                <a:sym typeface="Oswald"/>
              </a:defRPr>
            </a:lvl7pPr>
            <a:lvl8pPr lvl="7" indent="0" algn="ctr">
              <a:spcBef>
                <a:spcPts val="0"/>
              </a:spcBef>
              <a:buClr>
                <a:schemeClr val="dk1"/>
              </a:buClr>
              <a:buFont typeface="Oswald"/>
              <a:buNone/>
              <a:defRPr sz="4800">
                <a:solidFill>
                  <a:schemeClr val="dk1"/>
                </a:solidFill>
                <a:latin typeface="Oswald"/>
                <a:ea typeface="Oswald"/>
                <a:cs typeface="Oswald"/>
                <a:sym typeface="Oswald"/>
              </a:defRPr>
            </a:lvl8pPr>
            <a:lvl9pPr lvl="8" indent="0" algn="ctr">
              <a:spcBef>
                <a:spcPts val="0"/>
              </a:spcBef>
              <a:buClr>
                <a:schemeClr val="dk1"/>
              </a:buClr>
              <a:buFont typeface="Oswald"/>
              <a:buNone/>
              <a:defRPr sz="4800">
                <a:solidFill>
                  <a:schemeClr val="dk1"/>
                </a:solidFill>
                <a:latin typeface="Oswald"/>
                <a:ea typeface="Oswald"/>
                <a:cs typeface="Oswald"/>
                <a:sym typeface="Oswald"/>
              </a:defRPr>
            </a:lvl9pPr>
          </a:lstStyle>
          <a:p>
            <a:endParaRPr/>
          </a:p>
        </p:txBody>
      </p:sp>
      <p:sp>
        <p:nvSpPr>
          <p:cNvPr id="15" name="Shape 15"/>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 name="Shape 16"/>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Oswald"/>
              <a:buNone/>
              <a:defRPr sz="2100" b="0" i="0" u="none" strike="noStrike" cap="none">
                <a:solidFill>
                  <a:schemeClr val="dk1"/>
                </a:solidFill>
                <a:latin typeface="Oswald"/>
                <a:ea typeface="Oswald"/>
                <a:cs typeface="Oswald"/>
                <a:sym typeface="Oswald"/>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0" name="Shape 5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120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12000">
                <a:solidFill>
                  <a:schemeClr val="dk1"/>
                </a:solidFill>
                <a:latin typeface="Oswald"/>
                <a:ea typeface="Oswald"/>
                <a:cs typeface="Oswald"/>
                <a:sym typeface="Oswald"/>
              </a:defRPr>
            </a:lvl2pPr>
            <a:lvl3pPr lvl="2" indent="0" algn="ctr">
              <a:spcBef>
                <a:spcPts val="0"/>
              </a:spcBef>
              <a:buClr>
                <a:schemeClr val="dk1"/>
              </a:buClr>
              <a:buFont typeface="Oswald"/>
              <a:buNone/>
              <a:defRPr sz="12000">
                <a:solidFill>
                  <a:schemeClr val="dk1"/>
                </a:solidFill>
                <a:latin typeface="Oswald"/>
                <a:ea typeface="Oswald"/>
                <a:cs typeface="Oswald"/>
                <a:sym typeface="Oswald"/>
              </a:defRPr>
            </a:lvl3pPr>
            <a:lvl4pPr lvl="3" indent="0" algn="ctr">
              <a:spcBef>
                <a:spcPts val="0"/>
              </a:spcBef>
              <a:buClr>
                <a:schemeClr val="dk1"/>
              </a:buClr>
              <a:buFont typeface="Oswald"/>
              <a:buNone/>
              <a:defRPr sz="12000">
                <a:solidFill>
                  <a:schemeClr val="dk1"/>
                </a:solidFill>
                <a:latin typeface="Oswald"/>
                <a:ea typeface="Oswald"/>
                <a:cs typeface="Oswald"/>
                <a:sym typeface="Oswald"/>
              </a:defRPr>
            </a:lvl4pPr>
            <a:lvl5pPr lvl="4" indent="0" algn="ctr">
              <a:spcBef>
                <a:spcPts val="0"/>
              </a:spcBef>
              <a:buClr>
                <a:schemeClr val="dk1"/>
              </a:buClr>
              <a:buFont typeface="Oswald"/>
              <a:buNone/>
              <a:defRPr sz="12000">
                <a:solidFill>
                  <a:schemeClr val="dk1"/>
                </a:solidFill>
                <a:latin typeface="Oswald"/>
                <a:ea typeface="Oswald"/>
                <a:cs typeface="Oswald"/>
                <a:sym typeface="Oswald"/>
              </a:defRPr>
            </a:lvl5pPr>
            <a:lvl6pPr lvl="5" indent="0" algn="ctr">
              <a:spcBef>
                <a:spcPts val="0"/>
              </a:spcBef>
              <a:buClr>
                <a:schemeClr val="dk1"/>
              </a:buClr>
              <a:buFont typeface="Oswald"/>
              <a:buNone/>
              <a:defRPr sz="12000">
                <a:solidFill>
                  <a:schemeClr val="dk1"/>
                </a:solidFill>
                <a:latin typeface="Oswald"/>
                <a:ea typeface="Oswald"/>
                <a:cs typeface="Oswald"/>
                <a:sym typeface="Oswald"/>
              </a:defRPr>
            </a:lvl6pPr>
            <a:lvl7pPr lvl="6" indent="0" algn="ctr">
              <a:spcBef>
                <a:spcPts val="0"/>
              </a:spcBef>
              <a:buClr>
                <a:schemeClr val="dk1"/>
              </a:buClr>
              <a:buFont typeface="Oswald"/>
              <a:buNone/>
              <a:defRPr sz="12000">
                <a:solidFill>
                  <a:schemeClr val="dk1"/>
                </a:solidFill>
                <a:latin typeface="Oswald"/>
                <a:ea typeface="Oswald"/>
                <a:cs typeface="Oswald"/>
                <a:sym typeface="Oswald"/>
              </a:defRPr>
            </a:lvl7pPr>
            <a:lvl8pPr lvl="7" indent="0" algn="ctr">
              <a:spcBef>
                <a:spcPts val="0"/>
              </a:spcBef>
              <a:buClr>
                <a:schemeClr val="dk1"/>
              </a:buClr>
              <a:buFont typeface="Oswald"/>
              <a:buNone/>
              <a:defRPr sz="12000">
                <a:solidFill>
                  <a:schemeClr val="dk1"/>
                </a:solidFill>
                <a:latin typeface="Oswald"/>
                <a:ea typeface="Oswald"/>
                <a:cs typeface="Oswald"/>
                <a:sym typeface="Oswald"/>
              </a:defRPr>
            </a:lvl8pPr>
            <a:lvl9pPr lvl="8" indent="0" algn="ctr">
              <a:spcBef>
                <a:spcPts val="0"/>
              </a:spcBef>
              <a:buClr>
                <a:schemeClr val="dk1"/>
              </a:buClr>
              <a:buFont typeface="Oswald"/>
              <a:buNone/>
              <a:defRPr sz="12000">
                <a:solidFill>
                  <a:schemeClr val="dk1"/>
                </a:solidFill>
                <a:latin typeface="Oswald"/>
                <a:ea typeface="Oswald"/>
                <a:cs typeface="Oswald"/>
                <a:sym typeface="Oswald"/>
              </a:defRPr>
            </a:lvl9pPr>
          </a:lstStyle>
          <a:p>
            <a:endParaRPr/>
          </a:p>
        </p:txBody>
      </p:sp>
      <p:sp>
        <p:nvSpPr>
          <p:cNvPr id="53" name="Shape 53"/>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4" name="Shape 5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20" name="Shape 2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23" name="Shape 23"/>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6"/>
        <p:cNvGrpSpPr/>
        <p:nvPr/>
      </p:nvGrpSpPr>
      <p:grpSpPr>
        <a:xfrm>
          <a:off x="0" y="0"/>
          <a:ext cx="0" cy="0"/>
          <a:chOff x="0" y="0"/>
          <a:chExt cx="0" cy="0"/>
        </a:xfrm>
      </p:grpSpPr>
      <p:sp>
        <p:nvSpPr>
          <p:cNvPr id="27" name="Shape 27"/>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28" name="Shape 2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29" name="Shape 29"/>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2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200">
                <a:solidFill>
                  <a:schemeClr val="dk1"/>
                </a:solidFill>
                <a:latin typeface="Oswald"/>
                <a:ea typeface="Oswald"/>
                <a:cs typeface="Oswald"/>
                <a:sym typeface="Oswald"/>
              </a:defRPr>
            </a:lvl2pPr>
            <a:lvl3pPr lvl="2" indent="0" algn="ctr">
              <a:spcBef>
                <a:spcPts val="0"/>
              </a:spcBef>
              <a:buClr>
                <a:schemeClr val="dk1"/>
              </a:buClr>
              <a:buFont typeface="Oswald"/>
              <a:buNone/>
              <a:defRPr sz="4200">
                <a:solidFill>
                  <a:schemeClr val="dk1"/>
                </a:solidFill>
                <a:latin typeface="Oswald"/>
                <a:ea typeface="Oswald"/>
                <a:cs typeface="Oswald"/>
                <a:sym typeface="Oswald"/>
              </a:defRPr>
            </a:lvl3pPr>
            <a:lvl4pPr lvl="3" indent="0" algn="ctr">
              <a:spcBef>
                <a:spcPts val="0"/>
              </a:spcBef>
              <a:buClr>
                <a:schemeClr val="dk1"/>
              </a:buClr>
              <a:buFont typeface="Oswald"/>
              <a:buNone/>
              <a:defRPr sz="4200">
                <a:solidFill>
                  <a:schemeClr val="dk1"/>
                </a:solidFill>
                <a:latin typeface="Oswald"/>
                <a:ea typeface="Oswald"/>
                <a:cs typeface="Oswald"/>
                <a:sym typeface="Oswald"/>
              </a:defRPr>
            </a:lvl4pPr>
            <a:lvl5pPr lvl="4" indent="0" algn="ctr">
              <a:spcBef>
                <a:spcPts val="0"/>
              </a:spcBef>
              <a:buClr>
                <a:schemeClr val="dk1"/>
              </a:buClr>
              <a:buFont typeface="Oswald"/>
              <a:buNone/>
              <a:defRPr sz="4200">
                <a:solidFill>
                  <a:schemeClr val="dk1"/>
                </a:solidFill>
                <a:latin typeface="Oswald"/>
                <a:ea typeface="Oswald"/>
                <a:cs typeface="Oswald"/>
                <a:sym typeface="Oswald"/>
              </a:defRPr>
            </a:lvl5pPr>
            <a:lvl6pPr lvl="5" indent="0" algn="ctr">
              <a:spcBef>
                <a:spcPts val="0"/>
              </a:spcBef>
              <a:buClr>
                <a:schemeClr val="dk1"/>
              </a:buClr>
              <a:buFont typeface="Oswald"/>
              <a:buNone/>
              <a:defRPr sz="4200">
                <a:solidFill>
                  <a:schemeClr val="dk1"/>
                </a:solidFill>
                <a:latin typeface="Oswald"/>
                <a:ea typeface="Oswald"/>
                <a:cs typeface="Oswald"/>
                <a:sym typeface="Oswald"/>
              </a:defRPr>
            </a:lvl6pPr>
            <a:lvl7pPr lvl="6" indent="0" algn="ctr">
              <a:spcBef>
                <a:spcPts val="0"/>
              </a:spcBef>
              <a:buClr>
                <a:schemeClr val="dk1"/>
              </a:buClr>
              <a:buFont typeface="Oswald"/>
              <a:buNone/>
              <a:defRPr sz="4200">
                <a:solidFill>
                  <a:schemeClr val="dk1"/>
                </a:solidFill>
                <a:latin typeface="Oswald"/>
                <a:ea typeface="Oswald"/>
                <a:cs typeface="Oswald"/>
                <a:sym typeface="Oswald"/>
              </a:defRPr>
            </a:lvl7pPr>
            <a:lvl8pPr lvl="7" indent="0" algn="ctr">
              <a:spcBef>
                <a:spcPts val="0"/>
              </a:spcBef>
              <a:buClr>
                <a:schemeClr val="dk1"/>
              </a:buClr>
              <a:buFont typeface="Oswald"/>
              <a:buNone/>
              <a:defRPr sz="4200">
                <a:solidFill>
                  <a:schemeClr val="dk1"/>
                </a:solidFill>
                <a:latin typeface="Oswald"/>
                <a:ea typeface="Oswald"/>
                <a:cs typeface="Oswald"/>
                <a:sym typeface="Oswald"/>
              </a:defRPr>
            </a:lvl8pPr>
            <a:lvl9pPr lvl="8" indent="0" algn="ctr">
              <a:spcBef>
                <a:spcPts val="0"/>
              </a:spcBef>
              <a:buClr>
                <a:schemeClr val="dk1"/>
              </a:buClr>
              <a:buFont typeface="Oswald"/>
              <a:buNone/>
              <a:defRPr sz="4200">
                <a:solidFill>
                  <a:schemeClr val="dk1"/>
                </a:solidFill>
                <a:latin typeface="Oswald"/>
                <a:ea typeface="Oswald"/>
                <a:cs typeface="Oswald"/>
                <a:sym typeface="Oswald"/>
              </a:defRPr>
            </a:lvl9pPr>
          </a:lstStyle>
          <a:p>
            <a:endParaRPr/>
          </a:p>
        </p:txBody>
      </p:sp>
      <p:sp>
        <p:nvSpPr>
          <p:cNvPr id="30" name="Shape 30"/>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31" name="Shape 3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32" name="Shape 32"/>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Oswald"/>
              <a:buNone/>
              <a:defRPr sz="36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3600">
                <a:solidFill>
                  <a:schemeClr val="dk1"/>
                </a:solidFill>
                <a:latin typeface="Oswald"/>
                <a:ea typeface="Oswald"/>
                <a:cs typeface="Oswald"/>
                <a:sym typeface="Oswald"/>
              </a:defRPr>
            </a:lvl2pPr>
            <a:lvl3pPr lvl="2" indent="0" algn="ctr">
              <a:spcBef>
                <a:spcPts val="0"/>
              </a:spcBef>
              <a:buClr>
                <a:schemeClr val="dk1"/>
              </a:buClr>
              <a:buFont typeface="Oswald"/>
              <a:buNone/>
              <a:defRPr sz="3600">
                <a:solidFill>
                  <a:schemeClr val="dk1"/>
                </a:solidFill>
                <a:latin typeface="Oswald"/>
                <a:ea typeface="Oswald"/>
                <a:cs typeface="Oswald"/>
                <a:sym typeface="Oswald"/>
              </a:defRPr>
            </a:lvl3pPr>
            <a:lvl4pPr lvl="3" indent="0" algn="ctr">
              <a:spcBef>
                <a:spcPts val="0"/>
              </a:spcBef>
              <a:buClr>
                <a:schemeClr val="dk1"/>
              </a:buClr>
              <a:buFont typeface="Oswald"/>
              <a:buNone/>
              <a:defRPr sz="3600">
                <a:solidFill>
                  <a:schemeClr val="dk1"/>
                </a:solidFill>
                <a:latin typeface="Oswald"/>
                <a:ea typeface="Oswald"/>
                <a:cs typeface="Oswald"/>
                <a:sym typeface="Oswald"/>
              </a:defRPr>
            </a:lvl4pPr>
            <a:lvl5pPr lvl="4" indent="0" algn="ctr">
              <a:spcBef>
                <a:spcPts val="0"/>
              </a:spcBef>
              <a:buClr>
                <a:schemeClr val="dk1"/>
              </a:buClr>
              <a:buFont typeface="Oswald"/>
              <a:buNone/>
              <a:defRPr sz="3600">
                <a:solidFill>
                  <a:schemeClr val="dk1"/>
                </a:solidFill>
                <a:latin typeface="Oswald"/>
                <a:ea typeface="Oswald"/>
                <a:cs typeface="Oswald"/>
                <a:sym typeface="Oswald"/>
              </a:defRPr>
            </a:lvl5pPr>
            <a:lvl6pPr lvl="5" indent="0" algn="ctr">
              <a:spcBef>
                <a:spcPts val="0"/>
              </a:spcBef>
              <a:buClr>
                <a:schemeClr val="dk1"/>
              </a:buClr>
              <a:buFont typeface="Oswald"/>
              <a:buNone/>
              <a:defRPr sz="3600">
                <a:solidFill>
                  <a:schemeClr val="dk1"/>
                </a:solidFill>
                <a:latin typeface="Oswald"/>
                <a:ea typeface="Oswald"/>
                <a:cs typeface="Oswald"/>
                <a:sym typeface="Oswald"/>
              </a:defRPr>
            </a:lvl6pPr>
            <a:lvl7pPr lvl="6" indent="0" algn="ctr">
              <a:spcBef>
                <a:spcPts val="0"/>
              </a:spcBef>
              <a:buClr>
                <a:schemeClr val="dk1"/>
              </a:buClr>
              <a:buFont typeface="Oswald"/>
              <a:buNone/>
              <a:defRPr sz="3600">
                <a:solidFill>
                  <a:schemeClr val="dk1"/>
                </a:solidFill>
                <a:latin typeface="Oswald"/>
                <a:ea typeface="Oswald"/>
                <a:cs typeface="Oswald"/>
                <a:sym typeface="Oswald"/>
              </a:defRPr>
            </a:lvl7pPr>
            <a:lvl8pPr lvl="7" indent="0" algn="ctr">
              <a:spcBef>
                <a:spcPts val="0"/>
              </a:spcBef>
              <a:buClr>
                <a:schemeClr val="dk1"/>
              </a:buClr>
              <a:buFont typeface="Oswald"/>
              <a:buNone/>
              <a:defRPr sz="3600">
                <a:solidFill>
                  <a:schemeClr val="dk1"/>
                </a:solidFill>
                <a:latin typeface="Oswald"/>
                <a:ea typeface="Oswald"/>
                <a:cs typeface="Oswald"/>
                <a:sym typeface="Oswald"/>
              </a:defRPr>
            </a:lvl8pPr>
            <a:lvl9pPr lvl="8" indent="0" algn="ctr">
              <a:spcBef>
                <a:spcPts val="0"/>
              </a:spcBef>
              <a:buClr>
                <a:schemeClr val="dk1"/>
              </a:buClr>
              <a:buFont typeface="Oswald"/>
              <a:buNone/>
              <a:defRPr sz="3600">
                <a:solidFill>
                  <a:schemeClr val="dk1"/>
                </a:solidFill>
                <a:latin typeface="Oswald"/>
                <a:ea typeface="Oswald"/>
                <a:cs typeface="Oswald"/>
                <a:sym typeface="Oswald"/>
              </a:defRPr>
            </a:lvl9pPr>
          </a:lstStyle>
          <a:p>
            <a:endParaRPr/>
          </a:p>
        </p:txBody>
      </p:sp>
      <p:sp>
        <p:nvSpPr>
          <p:cNvPr id="35" name="Shape 3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2400">
                <a:solidFill>
                  <a:schemeClr val="dk1"/>
                </a:solidFill>
                <a:latin typeface="Oswald"/>
                <a:ea typeface="Oswald"/>
                <a:cs typeface="Oswald"/>
                <a:sym typeface="Oswald"/>
              </a:defRPr>
            </a:lvl2pPr>
            <a:lvl3pPr lvl="2" indent="0">
              <a:spcBef>
                <a:spcPts val="0"/>
              </a:spcBef>
              <a:buClr>
                <a:schemeClr val="dk1"/>
              </a:buClr>
              <a:buFont typeface="Oswald"/>
              <a:buNone/>
              <a:defRPr sz="2400">
                <a:solidFill>
                  <a:schemeClr val="dk1"/>
                </a:solidFill>
                <a:latin typeface="Oswald"/>
                <a:ea typeface="Oswald"/>
                <a:cs typeface="Oswald"/>
                <a:sym typeface="Oswald"/>
              </a:defRPr>
            </a:lvl3pPr>
            <a:lvl4pPr lvl="3" indent="0">
              <a:spcBef>
                <a:spcPts val="0"/>
              </a:spcBef>
              <a:buClr>
                <a:schemeClr val="dk1"/>
              </a:buClr>
              <a:buFont typeface="Oswald"/>
              <a:buNone/>
              <a:defRPr sz="2400">
                <a:solidFill>
                  <a:schemeClr val="dk1"/>
                </a:solidFill>
                <a:latin typeface="Oswald"/>
                <a:ea typeface="Oswald"/>
                <a:cs typeface="Oswald"/>
                <a:sym typeface="Oswald"/>
              </a:defRPr>
            </a:lvl4pPr>
            <a:lvl5pPr lvl="4" indent="0">
              <a:spcBef>
                <a:spcPts val="0"/>
              </a:spcBef>
              <a:buClr>
                <a:schemeClr val="dk1"/>
              </a:buClr>
              <a:buFont typeface="Oswald"/>
              <a:buNone/>
              <a:defRPr sz="2400">
                <a:solidFill>
                  <a:schemeClr val="dk1"/>
                </a:solidFill>
                <a:latin typeface="Oswald"/>
                <a:ea typeface="Oswald"/>
                <a:cs typeface="Oswald"/>
                <a:sym typeface="Oswald"/>
              </a:defRPr>
            </a:lvl5pPr>
            <a:lvl6pPr lvl="5" indent="0">
              <a:spcBef>
                <a:spcPts val="0"/>
              </a:spcBef>
              <a:buClr>
                <a:schemeClr val="dk1"/>
              </a:buClr>
              <a:buFont typeface="Oswald"/>
              <a:buNone/>
              <a:defRPr sz="2400">
                <a:solidFill>
                  <a:schemeClr val="dk1"/>
                </a:solidFill>
                <a:latin typeface="Oswald"/>
                <a:ea typeface="Oswald"/>
                <a:cs typeface="Oswald"/>
                <a:sym typeface="Oswald"/>
              </a:defRPr>
            </a:lvl6pPr>
            <a:lvl7pPr lvl="6" indent="0">
              <a:spcBef>
                <a:spcPts val="0"/>
              </a:spcBef>
              <a:buClr>
                <a:schemeClr val="dk1"/>
              </a:buClr>
              <a:buFont typeface="Oswald"/>
              <a:buNone/>
              <a:defRPr sz="2400">
                <a:solidFill>
                  <a:schemeClr val="dk1"/>
                </a:solidFill>
                <a:latin typeface="Oswald"/>
                <a:ea typeface="Oswald"/>
                <a:cs typeface="Oswald"/>
                <a:sym typeface="Oswald"/>
              </a:defRPr>
            </a:lvl7pPr>
            <a:lvl8pPr lvl="7" indent="0">
              <a:spcBef>
                <a:spcPts val="0"/>
              </a:spcBef>
              <a:buClr>
                <a:schemeClr val="dk1"/>
              </a:buClr>
              <a:buFont typeface="Oswald"/>
              <a:buNone/>
              <a:defRPr sz="2400">
                <a:solidFill>
                  <a:schemeClr val="dk1"/>
                </a:solidFill>
                <a:latin typeface="Oswald"/>
                <a:ea typeface="Oswald"/>
                <a:cs typeface="Oswald"/>
                <a:sym typeface="Oswald"/>
              </a:defRPr>
            </a:lvl8pPr>
            <a:lvl9pPr lvl="8" indent="0">
              <a:spcBef>
                <a:spcPts val="0"/>
              </a:spcBef>
              <a:buClr>
                <a:schemeClr val="dk1"/>
              </a:buClr>
              <a:buFont typeface="Oswald"/>
              <a:buNone/>
              <a:defRPr sz="2400">
                <a:solidFill>
                  <a:schemeClr val="dk1"/>
                </a:solidFill>
                <a:latin typeface="Oswald"/>
                <a:ea typeface="Oswald"/>
                <a:cs typeface="Oswald"/>
                <a:sym typeface="Oswald"/>
              </a:defRPr>
            </a:lvl9pPr>
          </a:lstStyle>
          <a:p>
            <a:endParaRPr/>
          </a:p>
        </p:txBody>
      </p:sp>
      <p:sp>
        <p:nvSpPr>
          <p:cNvPr id="38" name="Shape 38"/>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9" name="Shape 39"/>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42" name="Shape 42"/>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3" name="Shape 43"/>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4" name="Shape 4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Oswald"/>
              <a:buNone/>
              <a:defRPr sz="4800" b="0" i="0" u="none" strike="noStrike" cap="none">
                <a:solidFill>
                  <a:schemeClr val="lt1"/>
                </a:solidFill>
                <a:latin typeface="Oswald"/>
                <a:ea typeface="Oswald"/>
                <a:cs typeface="Oswald"/>
                <a:sym typeface="Oswald"/>
              </a:defRPr>
            </a:lvl1pPr>
            <a:lvl2pPr lvl="1" indent="0">
              <a:spcBef>
                <a:spcPts val="0"/>
              </a:spcBef>
              <a:buClr>
                <a:schemeClr val="lt1"/>
              </a:buClr>
              <a:buFont typeface="Oswald"/>
              <a:buNone/>
              <a:defRPr sz="4800">
                <a:solidFill>
                  <a:schemeClr val="lt1"/>
                </a:solidFill>
                <a:latin typeface="Oswald"/>
                <a:ea typeface="Oswald"/>
                <a:cs typeface="Oswald"/>
                <a:sym typeface="Oswald"/>
              </a:defRPr>
            </a:lvl2pPr>
            <a:lvl3pPr lvl="2" indent="0">
              <a:spcBef>
                <a:spcPts val="0"/>
              </a:spcBef>
              <a:buClr>
                <a:schemeClr val="lt1"/>
              </a:buClr>
              <a:buFont typeface="Oswald"/>
              <a:buNone/>
              <a:defRPr sz="4800">
                <a:solidFill>
                  <a:schemeClr val="lt1"/>
                </a:solidFill>
                <a:latin typeface="Oswald"/>
                <a:ea typeface="Oswald"/>
                <a:cs typeface="Oswald"/>
                <a:sym typeface="Oswald"/>
              </a:defRPr>
            </a:lvl3pPr>
            <a:lvl4pPr lvl="3" indent="0">
              <a:spcBef>
                <a:spcPts val="0"/>
              </a:spcBef>
              <a:buClr>
                <a:schemeClr val="lt1"/>
              </a:buClr>
              <a:buFont typeface="Oswald"/>
              <a:buNone/>
              <a:defRPr sz="4800">
                <a:solidFill>
                  <a:schemeClr val="lt1"/>
                </a:solidFill>
                <a:latin typeface="Oswald"/>
                <a:ea typeface="Oswald"/>
                <a:cs typeface="Oswald"/>
                <a:sym typeface="Oswald"/>
              </a:defRPr>
            </a:lvl4pPr>
            <a:lvl5pPr lvl="4" indent="0">
              <a:spcBef>
                <a:spcPts val="0"/>
              </a:spcBef>
              <a:buClr>
                <a:schemeClr val="lt1"/>
              </a:buClr>
              <a:buFont typeface="Oswald"/>
              <a:buNone/>
              <a:defRPr sz="4800">
                <a:solidFill>
                  <a:schemeClr val="lt1"/>
                </a:solidFill>
                <a:latin typeface="Oswald"/>
                <a:ea typeface="Oswald"/>
                <a:cs typeface="Oswald"/>
                <a:sym typeface="Oswald"/>
              </a:defRPr>
            </a:lvl5pPr>
            <a:lvl6pPr lvl="5" indent="0">
              <a:spcBef>
                <a:spcPts val="0"/>
              </a:spcBef>
              <a:buClr>
                <a:schemeClr val="lt1"/>
              </a:buClr>
              <a:buFont typeface="Oswald"/>
              <a:buNone/>
              <a:defRPr sz="4800">
                <a:solidFill>
                  <a:schemeClr val="lt1"/>
                </a:solidFill>
                <a:latin typeface="Oswald"/>
                <a:ea typeface="Oswald"/>
                <a:cs typeface="Oswald"/>
                <a:sym typeface="Oswald"/>
              </a:defRPr>
            </a:lvl6pPr>
            <a:lvl7pPr lvl="6" indent="0">
              <a:spcBef>
                <a:spcPts val="0"/>
              </a:spcBef>
              <a:buClr>
                <a:schemeClr val="lt1"/>
              </a:buClr>
              <a:buFont typeface="Oswald"/>
              <a:buNone/>
              <a:defRPr sz="4800">
                <a:solidFill>
                  <a:schemeClr val="lt1"/>
                </a:solidFill>
                <a:latin typeface="Oswald"/>
                <a:ea typeface="Oswald"/>
                <a:cs typeface="Oswald"/>
                <a:sym typeface="Oswald"/>
              </a:defRPr>
            </a:lvl7pPr>
            <a:lvl8pPr lvl="7" indent="0">
              <a:spcBef>
                <a:spcPts val="0"/>
              </a:spcBef>
              <a:buClr>
                <a:schemeClr val="lt1"/>
              </a:buClr>
              <a:buFont typeface="Oswald"/>
              <a:buNone/>
              <a:defRPr sz="4800">
                <a:solidFill>
                  <a:schemeClr val="lt1"/>
                </a:solidFill>
                <a:latin typeface="Oswald"/>
                <a:ea typeface="Oswald"/>
                <a:cs typeface="Oswald"/>
                <a:sym typeface="Oswald"/>
              </a:defRPr>
            </a:lvl8pPr>
            <a:lvl9pPr lvl="8" indent="0">
              <a:spcBef>
                <a:spcPts val="0"/>
              </a:spcBef>
              <a:buClr>
                <a:schemeClr val="lt1"/>
              </a:buClr>
              <a:buFont typeface="Oswald"/>
              <a:buNone/>
              <a:defRPr sz="4800">
                <a:solidFill>
                  <a:schemeClr val="lt1"/>
                </a:solidFill>
                <a:latin typeface="Oswald"/>
                <a:ea typeface="Oswald"/>
                <a:cs typeface="Oswald"/>
                <a:sym typeface="Oswald"/>
              </a:defRPr>
            </a:lvl9pPr>
          </a:lstStyle>
          <a:p>
            <a:endParaRPr/>
          </a:p>
        </p:txBody>
      </p:sp>
      <p:sp>
        <p:nvSpPr>
          <p:cNvPr id="47" name="Shape 4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407050" y="653725"/>
            <a:ext cx="8313599" cy="2067300"/>
          </a:xfrm>
          <a:prstGeom prst="rect">
            <a:avLst/>
          </a:prstGeom>
          <a:noFill/>
          <a:ln w="9525" cap="flat" cmpd="sng">
            <a:solidFill>
              <a:srgbClr val="000000">
                <a:alpha val="0"/>
              </a:srgbClr>
            </a:solidFill>
            <a:prstDash val="solid"/>
            <a:round/>
            <a:headEnd type="none" w="med" len="med"/>
            <a:tailEnd type="none" w="med" len="med"/>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000" b="0" i="0" u="none" strike="noStrike" cap="none">
                <a:solidFill>
                  <a:schemeClr val="dk1"/>
                </a:solidFill>
                <a:latin typeface="Calibri"/>
                <a:ea typeface="Calibri"/>
                <a:cs typeface="Calibri"/>
                <a:sym typeface="Calibri"/>
              </a:rPr>
              <a:t>B. Tech. Project</a:t>
            </a:r>
          </a:p>
          <a:p>
            <a:pPr marL="0" marR="0" lvl="0" indent="0" algn="ctr" rtl="0">
              <a:lnSpc>
                <a:spcPct val="100000"/>
              </a:lnSpc>
              <a:spcBef>
                <a:spcPts val="0"/>
              </a:spcBef>
              <a:spcAft>
                <a:spcPts val="0"/>
              </a:spcAft>
              <a:buClr>
                <a:schemeClr val="dk1"/>
              </a:buClr>
              <a:buSzPct val="25000"/>
              <a:buFont typeface="Oswald"/>
              <a:buNone/>
            </a:pPr>
            <a:endParaRPr>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Oswald"/>
              <a:buNone/>
            </a:pPr>
            <a:r>
              <a:rPr lang="en" sz="4200" b="0" i="0" u="none" strike="noStrike" cap="none">
                <a:solidFill>
                  <a:schemeClr val="dk1"/>
                </a:solidFill>
                <a:latin typeface="Calibri"/>
                <a:ea typeface="Calibri"/>
                <a:cs typeface="Calibri"/>
                <a:sym typeface="Calibri"/>
              </a:rPr>
              <a:t>Data Driven Modelling of Composites</a:t>
            </a:r>
          </a:p>
        </p:txBody>
      </p:sp>
      <p:sp>
        <p:nvSpPr>
          <p:cNvPr id="60" name="Shape 60"/>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End-Term Evaluation</a:t>
            </a:r>
          </a:p>
          <a:p>
            <a:pPr marL="0" marR="0" lvl="0" indent="0" algn="ctr" rtl="0">
              <a:lnSpc>
                <a:spcPct val="100000"/>
              </a:lnSpc>
              <a:spcBef>
                <a:spcPts val="0"/>
              </a:spcBef>
              <a:spcAft>
                <a:spcPts val="0"/>
              </a:spcAft>
              <a:buClr>
                <a:schemeClr val="accent3"/>
              </a:buClr>
              <a:buSzPct val="25000"/>
              <a:buFont typeface="Average"/>
              <a:buNone/>
            </a:pPr>
            <a:endParaRPr sz="2100" b="0" i="0" u="none" strike="noStrike" cap="none">
              <a:solidFill>
                <a:srgbClr val="FFFFFF"/>
              </a:solidFill>
              <a:latin typeface="Calibri"/>
              <a:ea typeface="Calibri"/>
              <a:cs typeface="Calibri"/>
              <a:sym typeface="Calibri"/>
            </a:endParaRPr>
          </a:p>
        </p:txBody>
      </p:sp>
      <p:sp>
        <p:nvSpPr>
          <p:cNvPr id="61" name="Shape 61"/>
          <p:cNvSpPr txBox="1">
            <a:spLocks noGrp="1"/>
          </p:cNvSpPr>
          <p:nvPr>
            <p:ph type="subTitle" idx="1"/>
          </p:nvPr>
        </p:nvSpPr>
        <p:spPr>
          <a:xfrm>
            <a:off x="407050" y="3967475"/>
            <a:ext cx="2259900" cy="79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Advisor - </a:t>
            </a:r>
          </a:p>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Prof. Siladitya Pal</a:t>
            </a:r>
          </a:p>
        </p:txBody>
      </p:sp>
      <p:sp>
        <p:nvSpPr>
          <p:cNvPr id="62" name="Shape 62"/>
          <p:cNvSpPr txBox="1">
            <a:spLocks noGrp="1"/>
          </p:cNvSpPr>
          <p:nvPr>
            <p:ph type="subTitle" idx="1"/>
          </p:nvPr>
        </p:nvSpPr>
        <p:spPr>
          <a:xfrm>
            <a:off x="4699450" y="3967475"/>
            <a:ext cx="4021199" cy="7926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Aman Shrivastava - 13117008</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Mihir Ujjwal Rana - 13117044</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Yash Sharma - 13117079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Progress Made</a:t>
            </a:r>
          </a:p>
        </p:txBody>
      </p:sp>
      <p:sp>
        <p:nvSpPr>
          <p:cNvPr id="146" name="Shape 146"/>
          <p:cNvSpPr/>
          <p:nvPr/>
        </p:nvSpPr>
        <p:spPr>
          <a:xfrm>
            <a:off x="311687" y="1520600"/>
            <a:ext cx="2051100"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txBox="1"/>
          <p:nvPr/>
        </p:nvSpPr>
        <p:spPr>
          <a:xfrm>
            <a:off x="641385" y="1658150"/>
            <a:ext cx="13154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Database Generation</a:t>
            </a:r>
          </a:p>
        </p:txBody>
      </p:sp>
      <p:grpSp>
        <p:nvGrpSpPr>
          <p:cNvPr id="148" name="Shape 148"/>
          <p:cNvGrpSpPr/>
          <p:nvPr/>
        </p:nvGrpSpPr>
        <p:grpSpPr>
          <a:xfrm rot="10800000">
            <a:off x="1199682" y="2266089"/>
            <a:ext cx="198899" cy="593656"/>
            <a:chOff x="3918082" y="1610215"/>
            <a:chExt cx="198899" cy="593656"/>
          </a:xfrm>
        </p:grpSpPr>
        <p:cxnSp>
          <p:nvCxnSpPr>
            <p:cNvPr id="149" name="Shape 149"/>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0" name="Shape 150"/>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1" name="Shape 151"/>
          <p:cNvSpPr txBox="1"/>
          <p:nvPr/>
        </p:nvSpPr>
        <p:spPr>
          <a:xfrm>
            <a:off x="273575" y="2768975"/>
            <a:ext cx="20511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rgbClr val="FFFFFF"/>
              </a:buClr>
              <a:buSzPct val="25000"/>
              <a:buFont typeface="Average"/>
              <a:buNone/>
            </a:pPr>
            <a:r>
              <a:rPr lang="en" sz="1800" b="0" i="0" u="none" strike="noStrike" cap="none">
                <a:solidFill>
                  <a:srgbClr val="FFFFFF"/>
                </a:solidFill>
                <a:latin typeface="Calibri"/>
                <a:ea typeface="Calibri"/>
                <a:cs typeface="Calibri"/>
                <a:sym typeface="Calibri"/>
              </a:rPr>
              <a:t>Generation of database comprising several particulate composites with different properties</a:t>
            </a:r>
          </a:p>
        </p:txBody>
      </p:sp>
      <p:sp>
        <p:nvSpPr>
          <p:cNvPr id="152" name="Shape 152"/>
          <p:cNvSpPr/>
          <p:nvPr/>
        </p:nvSpPr>
        <p:spPr>
          <a:xfrm>
            <a:off x="2704248" y="1520600"/>
            <a:ext cx="3069298"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txBox="1"/>
          <p:nvPr/>
        </p:nvSpPr>
        <p:spPr>
          <a:xfrm>
            <a:off x="3197639" y="1658150"/>
            <a:ext cx="19682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Structure Factor Quantification</a:t>
            </a:r>
          </a:p>
        </p:txBody>
      </p:sp>
      <p:grpSp>
        <p:nvGrpSpPr>
          <p:cNvPr id="154" name="Shape 154"/>
          <p:cNvGrpSpPr/>
          <p:nvPr/>
        </p:nvGrpSpPr>
        <p:grpSpPr>
          <a:xfrm rot="10800000">
            <a:off x="4033092" y="2266089"/>
            <a:ext cx="297652" cy="593656"/>
            <a:chOff x="3918082" y="1610215"/>
            <a:chExt cx="198899" cy="593656"/>
          </a:xfrm>
        </p:grpSpPr>
        <p:cxnSp>
          <p:nvCxnSpPr>
            <p:cNvPr id="155" name="Shape 155"/>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6" name="Shape 156"/>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7" name="Shape 157"/>
          <p:cNvSpPr txBox="1"/>
          <p:nvPr/>
        </p:nvSpPr>
        <p:spPr>
          <a:xfrm>
            <a:off x="2647211" y="2768975"/>
            <a:ext cx="30693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verage"/>
              <a:buNone/>
            </a:pPr>
            <a:r>
              <a:rPr lang="en" sz="1800" b="0" i="0" u="none" strike="noStrike" cap="none">
                <a:solidFill>
                  <a:schemeClr val="dk1"/>
                </a:solidFill>
                <a:latin typeface="Calibri"/>
                <a:ea typeface="Calibri"/>
                <a:cs typeface="Calibri"/>
                <a:sym typeface="Calibri"/>
              </a:rPr>
              <a:t>Creation of parameter to quantify difference in composites with same properties and volume fraction but different spatial arrangement of particles</a:t>
            </a:r>
          </a:p>
        </p:txBody>
      </p:sp>
      <p:sp>
        <p:nvSpPr>
          <p:cNvPr id="158" name="Shape 158"/>
          <p:cNvSpPr/>
          <p:nvPr/>
        </p:nvSpPr>
        <p:spPr>
          <a:xfrm>
            <a:off x="6108587" y="1520600"/>
            <a:ext cx="2723699"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Shape 159"/>
          <p:cNvSpPr txBox="1"/>
          <p:nvPr/>
        </p:nvSpPr>
        <p:spPr>
          <a:xfrm>
            <a:off x="6546419" y="1658150"/>
            <a:ext cx="1746900"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ML Model Generation</a:t>
            </a:r>
          </a:p>
        </p:txBody>
      </p:sp>
      <p:grpSp>
        <p:nvGrpSpPr>
          <p:cNvPr id="160" name="Shape 160"/>
          <p:cNvGrpSpPr/>
          <p:nvPr/>
        </p:nvGrpSpPr>
        <p:grpSpPr>
          <a:xfrm rot="10800000">
            <a:off x="7287724" y="2266089"/>
            <a:ext cx="264138" cy="593656"/>
            <a:chOff x="3918082" y="1610215"/>
            <a:chExt cx="198899" cy="593656"/>
          </a:xfrm>
        </p:grpSpPr>
        <p:cxnSp>
          <p:nvCxnSpPr>
            <p:cNvPr id="161" name="Shape 161"/>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62" name="Shape 162"/>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p:nvPr/>
        </p:nvSpPr>
        <p:spPr>
          <a:xfrm>
            <a:off x="6057975" y="2768975"/>
            <a:ext cx="2723699"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Generation of meta-model using Machine Learning algorithms</a:t>
            </a:r>
          </a:p>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Making predictions using this model</a:t>
            </a:r>
          </a:p>
        </p:txBody>
      </p:sp>
      <p:cxnSp>
        <p:nvCxnSpPr>
          <p:cNvPr id="164" name="Shape 164"/>
          <p:cNvCxnSpPr>
            <a:stCxn id="146" idx="3"/>
            <a:endCxn id="152" idx="1"/>
          </p:cNvCxnSpPr>
          <p:nvPr/>
        </p:nvCxnSpPr>
        <p:spPr>
          <a:xfrm>
            <a:off x="2362788" y="1893350"/>
            <a:ext cx="714300" cy="0"/>
          </a:xfrm>
          <a:prstGeom prst="straightConnector1">
            <a:avLst/>
          </a:prstGeom>
          <a:noFill/>
          <a:ln w="9525" cap="flat" cmpd="sng">
            <a:solidFill>
              <a:schemeClr val="dk2"/>
            </a:solidFill>
            <a:prstDash val="solid"/>
            <a:round/>
            <a:headEnd type="none" w="med" len="med"/>
            <a:tailEnd type="triangle" w="lg" len="lg"/>
          </a:ln>
        </p:spPr>
      </p:cxnSp>
      <p:cxnSp>
        <p:nvCxnSpPr>
          <p:cNvPr id="165" name="Shape 165"/>
          <p:cNvCxnSpPr>
            <a:stCxn id="152" idx="3"/>
            <a:endCxn id="158" idx="1"/>
          </p:cNvCxnSpPr>
          <p:nvPr/>
        </p:nvCxnSpPr>
        <p:spPr>
          <a:xfrm>
            <a:off x="5773547" y="1893350"/>
            <a:ext cx="707700" cy="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260000"/>
            <a:ext cx="8520600" cy="572700"/>
          </a:xfrm>
          <a:prstGeom prst="rect">
            <a:avLst/>
          </a:prstGeom>
        </p:spPr>
        <p:txBody>
          <a:bodyPr lIns="91425" tIns="91425" rIns="91425" bIns="91425" anchor="t" anchorCtr="0">
            <a:noAutofit/>
          </a:bodyPr>
          <a:lstStyle/>
          <a:p>
            <a:pPr lvl="0">
              <a:spcBef>
                <a:spcPts val="0"/>
              </a:spcBef>
              <a:buNone/>
            </a:pPr>
            <a:r>
              <a:rPr lang="en"/>
              <a:t>Given Data (Stress vs. Strain Graphs)</a:t>
            </a:r>
          </a:p>
        </p:txBody>
      </p:sp>
      <p:pic>
        <p:nvPicPr>
          <p:cNvPr id="171" name="Shape 171"/>
          <p:cNvPicPr preferRelativeResize="0"/>
          <p:nvPr/>
        </p:nvPicPr>
        <p:blipFill>
          <a:blip r:embed="rId3">
            <a:alphaModFix/>
          </a:blip>
          <a:stretch>
            <a:fillRect/>
          </a:stretch>
        </p:blipFill>
        <p:spPr>
          <a:xfrm>
            <a:off x="2218774" y="1005374"/>
            <a:ext cx="4869784" cy="371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210650"/>
            <a:ext cx="8520600" cy="572700"/>
          </a:xfrm>
          <a:prstGeom prst="rect">
            <a:avLst/>
          </a:prstGeom>
        </p:spPr>
        <p:txBody>
          <a:bodyPr lIns="91425" tIns="91425" rIns="91425" bIns="91425" anchor="t" anchorCtr="0">
            <a:noAutofit/>
          </a:bodyPr>
          <a:lstStyle/>
          <a:p>
            <a:pPr lvl="0">
              <a:spcBef>
                <a:spcPts val="0"/>
              </a:spcBef>
              <a:buNone/>
            </a:pPr>
            <a:r>
              <a:rPr lang="en"/>
              <a:t>Preliminary Results (Fixed Particle Arrangement)</a:t>
            </a:r>
          </a:p>
        </p:txBody>
      </p:sp>
      <p:pic>
        <p:nvPicPr>
          <p:cNvPr id="177" name="Shape 177"/>
          <p:cNvPicPr preferRelativeResize="0"/>
          <p:nvPr/>
        </p:nvPicPr>
        <p:blipFill>
          <a:blip r:embed="rId3">
            <a:alphaModFix/>
          </a:blip>
          <a:stretch>
            <a:fillRect/>
          </a:stretch>
        </p:blipFill>
        <p:spPr>
          <a:xfrm>
            <a:off x="1691525" y="955687"/>
            <a:ext cx="6115050" cy="3857625"/>
          </a:xfrm>
          <a:prstGeom prst="rect">
            <a:avLst/>
          </a:prstGeom>
          <a:noFill/>
          <a:ln>
            <a:noFill/>
          </a:ln>
        </p:spPr>
      </p:pic>
      <p:sp>
        <p:nvSpPr>
          <p:cNvPr id="2" name="TextBox 1"/>
          <p:cNvSpPr txBox="1"/>
          <p:nvPr/>
        </p:nvSpPr>
        <p:spPr>
          <a:xfrm>
            <a:off x="3785191" y="1318437"/>
            <a:ext cx="914400" cy="307777"/>
          </a:xfrm>
          <a:prstGeom prst="rect">
            <a:avLst/>
          </a:prstGeom>
          <a:noFill/>
        </p:spPr>
        <p:txBody>
          <a:bodyPr wrap="square" rtlCol="0">
            <a:spAutoFit/>
          </a:bodyPr>
          <a:lstStyle/>
          <a:p>
            <a:r>
              <a:rPr lang="en-US" dirty="0">
                <a:solidFill>
                  <a:schemeClr val="tx2">
                    <a:lumMod val="25000"/>
                  </a:schemeClr>
                </a:solidFill>
              </a:rPr>
              <a:t>R</a:t>
            </a:r>
            <a:r>
              <a:rPr lang="en-US" baseline="30000" dirty="0">
                <a:solidFill>
                  <a:schemeClr val="tx2">
                    <a:lumMod val="25000"/>
                  </a:schemeClr>
                </a:solidFill>
              </a:rPr>
              <a:t>2 </a:t>
            </a:r>
            <a:r>
              <a:rPr lang="en-US" dirty="0">
                <a:solidFill>
                  <a:schemeClr val="tx2">
                    <a:lumMod val="25000"/>
                  </a:schemeClr>
                </a:solidFill>
              </a:rPr>
              <a:t>= 0.94</a:t>
            </a:r>
            <a:endParaRPr lang="en-US" baseline="30000" dirty="0">
              <a:solidFill>
                <a:schemeClr val="tx2">
                  <a:lumMod val="2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Machine Learning</a:t>
            </a:r>
          </a:p>
        </p:txBody>
      </p:sp>
      <p:pic>
        <p:nvPicPr>
          <p:cNvPr id="183" name="Shape 183"/>
          <p:cNvPicPr preferRelativeResize="0"/>
          <p:nvPr/>
        </p:nvPicPr>
        <p:blipFill>
          <a:blip r:embed="rId3">
            <a:alphaModFix/>
          </a:blip>
          <a:stretch>
            <a:fillRect/>
          </a:stretch>
        </p:blipFill>
        <p:spPr>
          <a:xfrm>
            <a:off x="311700" y="1195399"/>
            <a:ext cx="3374024" cy="1704699"/>
          </a:xfrm>
          <a:prstGeom prst="rect">
            <a:avLst/>
          </a:prstGeom>
          <a:noFill/>
          <a:ln>
            <a:noFill/>
          </a:ln>
        </p:spPr>
      </p:pic>
      <p:pic>
        <p:nvPicPr>
          <p:cNvPr id="184" name="Shape 184"/>
          <p:cNvPicPr preferRelativeResize="0"/>
          <p:nvPr/>
        </p:nvPicPr>
        <p:blipFill>
          <a:blip r:embed="rId4">
            <a:alphaModFix/>
          </a:blip>
          <a:stretch>
            <a:fillRect/>
          </a:stretch>
        </p:blipFill>
        <p:spPr>
          <a:xfrm>
            <a:off x="4455875" y="1626325"/>
            <a:ext cx="3988274" cy="2747025"/>
          </a:xfrm>
          <a:prstGeom prst="rect">
            <a:avLst/>
          </a:prstGeom>
          <a:noFill/>
          <a:ln>
            <a:noFill/>
          </a:ln>
        </p:spPr>
      </p:pic>
      <p:pic>
        <p:nvPicPr>
          <p:cNvPr id="185" name="Shape 185"/>
          <p:cNvPicPr preferRelativeResize="0"/>
          <p:nvPr/>
        </p:nvPicPr>
        <p:blipFill>
          <a:blip r:embed="rId5">
            <a:alphaModFix/>
          </a:blip>
          <a:stretch>
            <a:fillRect/>
          </a:stretch>
        </p:blipFill>
        <p:spPr>
          <a:xfrm>
            <a:off x="311699" y="3276625"/>
            <a:ext cx="3374024" cy="135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65500" y="1733850"/>
            <a:ext cx="4045198" cy="1675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200" b="1" i="0" u="none" strike="noStrike" cap="none">
                <a:solidFill>
                  <a:schemeClr val="dk1"/>
                </a:solidFill>
                <a:latin typeface="Calibri"/>
                <a:ea typeface="Calibri"/>
                <a:cs typeface="Calibri"/>
                <a:sym typeface="Calibri"/>
              </a:rPr>
              <a:t>Structure Factor Quantification</a:t>
            </a:r>
          </a:p>
        </p:txBody>
      </p:sp>
      <p:pic>
        <p:nvPicPr>
          <p:cNvPr id="191" name="Shape 191" descr="material.png"/>
          <p:cNvPicPr preferRelativeResize="0"/>
          <p:nvPr/>
        </p:nvPicPr>
        <p:blipFill rotWithShape="1">
          <a:blip r:embed="rId3">
            <a:alphaModFix/>
          </a:blip>
          <a:srcRect/>
          <a:stretch/>
        </p:blipFill>
        <p:spPr>
          <a:xfrm>
            <a:off x="5155512" y="1200150"/>
            <a:ext cx="3362324" cy="2743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645900" y="3691500"/>
            <a:ext cx="7852199" cy="861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1" i="0" u="none" strike="noStrike" cap="none" dirty="0">
                <a:solidFill>
                  <a:schemeClr val="dk1"/>
                </a:solidFill>
                <a:latin typeface="Calibri"/>
                <a:ea typeface="Calibri"/>
                <a:cs typeface="Calibri"/>
                <a:sym typeface="Calibri"/>
              </a:rPr>
              <a:t>Difference?</a:t>
            </a:r>
          </a:p>
        </p:txBody>
      </p:sp>
      <p:sp>
        <p:nvSpPr>
          <p:cNvPr id="197" name="Shape 197"/>
          <p:cNvSpPr/>
          <p:nvPr/>
        </p:nvSpPr>
        <p:spPr>
          <a:xfrm>
            <a:off x="1093600"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p:nvPr/>
        </p:nvSpPr>
        <p:spPr>
          <a:xfrm>
            <a:off x="1314019"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9" name="Shape 199"/>
          <p:cNvSpPr/>
          <p:nvPr/>
        </p:nvSpPr>
        <p:spPr>
          <a:xfrm>
            <a:off x="1857708"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0" name="Shape 200"/>
          <p:cNvSpPr/>
          <p:nvPr/>
        </p:nvSpPr>
        <p:spPr>
          <a:xfrm>
            <a:off x="2440833"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 name="Shape 201"/>
          <p:cNvSpPr/>
          <p:nvPr/>
        </p:nvSpPr>
        <p:spPr>
          <a:xfrm>
            <a:off x="1314019"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2" name="Shape 202"/>
          <p:cNvSpPr/>
          <p:nvPr/>
        </p:nvSpPr>
        <p:spPr>
          <a:xfrm>
            <a:off x="1857708"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 name="Shape 203"/>
          <p:cNvSpPr/>
          <p:nvPr/>
        </p:nvSpPr>
        <p:spPr>
          <a:xfrm>
            <a:off x="24408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3943937"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p:nvPr/>
        </p:nvSpPr>
        <p:spPr>
          <a:xfrm>
            <a:off x="5291169"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4503746" y="1155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7" name="Shape 207"/>
          <p:cNvSpPr/>
          <p:nvPr/>
        </p:nvSpPr>
        <p:spPr>
          <a:xfrm>
            <a:off x="4999596" y="12257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8" name="Shape 208"/>
          <p:cNvSpPr/>
          <p:nvPr/>
        </p:nvSpPr>
        <p:spPr>
          <a:xfrm>
            <a:off x="4325994" y="17009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Shape 209"/>
          <p:cNvSpPr/>
          <p:nvPr/>
        </p:nvSpPr>
        <p:spPr>
          <a:xfrm>
            <a:off x="47080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0" name="Shape 210"/>
          <p:cNvSpPr/>
          <p:nvPr/>
        </p:nvSpPr>
        <p:spPr>
          <a:xfrm>
            <a:off x="5098896" y="160255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a:off x="6794275"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6918568"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3" name="Shape 213"/>
          <p:cNvSpPr/>
          <p:nvPr/>
        </p:nvSpPr>
        <p:spPr>
          <a:xfrm>
            <a:off x="7558384" y="1309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4" name="Shape 214"/>
          <p:cNvSpPr/>
          <p:nvPr/>
        </p:nvSpPr>
        <p:spPr>
          <a:xfrm>
            <a:off x="7636782"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5" name="Shape 215"/>
          <p:cNvSpPr/>
          <p:nvPr/>
        </p:nvSpPr>
        <p:spPr>
          <a:xfrm>
            <a:off x="7062743" y="16506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6" name="Shape 216"/>
          <p:cNvSpPr/>
          <p:nvPr/>
        </p:nvSpPr>
        <p:spPr>
          <a:xfrm>
            <a:off x="7690584" y="183090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7" name="Shape 217"/>
          <p:cNvSpPr/>
          <p:nvPr/>
        </p:nvSpPr>
        <p:spPr>
          <a:xfrm>
            <a:off x="8102082" y="13098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118"/>
          <p:cNvSpPr txBox="1"/>
          <p:nvPr/>
        </p:nvSpPr>
        <p:spPr>
          <a:xfrm>
            <a:off x="1237900" y="2672625"/>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a:t>
            </a:r>
          </a:p>
        </p:txBody>
      </p:sp>
      <p:sp>
        <p:nvSpPr>
          <p:cNvPr id="27" name="Shape 118"/>
          <p:cNvSpPr txBox="1"/>
          <p:nvPr/>
        </p:nvSpPr>
        <p:spPr>
          <a:xfrm>
            <a:off x="6938575" y="266635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(iii)</a:t>
            </a:r>
          </a:p>
        </p:txBody>
      </p:sp>
      <p:sp>
        <p:nvSpPr>
          <p:cNvPr id="28" name="Shape 118"/>
          <p:cNvSpPr txBox="1"/>
          <p:nvPr/>
        </p:nvSpPr>
        <p:spPr>
          <a:xfrm>
            <a:off x="4088232" y="267890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332316"/>
            <a:ext cx="2807999" cy="7556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Distance Energy</a:t>
            </a:r>
          </a:p>
        </p:txBody>
      </p:sp>
      <p:sp>
        <p:nvSpPr>
          <p:cNvPr id="224" name="Shape 22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The D-eigenvalues of a graph G are the eigenvalues of its distance matrix D , and the D-energy E</a:t>
            </a:r>
            <a:r>
              <a:rPr lang="en" sz="1400" b="0" i="0" u="none" strike="noStrike" cap="none" baseline="-25000">
                <a:solidFill>
                  <a:schemeClr val="dk1"/>
                </a:solidFill>
                <a:latin typeface="Calibri"/>
                <a:ea typeface="Calibri"/>
                <a:cs typeface="Calibri"/>
                <a:sym typeface="Calibri"/>
              </a:rPr>
              <a:t>D</a:t>
            </a:r>
            <a:r>
              <a:rPr lang="en" sz="1400" b="0" i="0" u="none" strike="noStrike" cap="none">
                <a:solidFill>
                  <a:schemeClr val="dk1"/>
                </a:solidFill>
                <a:latin typeface="Calibri"/>
                <a:ea typeface="Calibri"/>
                <a:cs typeface="Calibri"/>
                <a:sym typeface="Calibri"/>
              </a:rPr>
              <a:t>(G) is the sum of the absolute values of its D-eigenvalues. </a:t>
            </a:r>
          </a:p>
          <a:p>
            <a:pPr marL="0" marR="0" lvl="0" indent="0" algn="l" rtl="0">
              <a:lnSpc>
                <a:spcPct val="115000"/>
              </a:lnSpc>
              <a:spcBef>
                <a:spcPts val="160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Two graphs are said to be D-equienergetic if they have the same D-energy. </a:t>
            </a:r>
            <a:r>
              <a:rPr lang="en" sz="1400" b="1" i="0" u="none" strike="noStrike" cap="none">
                <a:solidFill>
                  <a:schemeClr val="dk1"/>
                </a:solidFill>
                <a:latin typeface="Calibri"/>
                <a:ea typeface="Calibri"/>
                <a:cs typeface="Calibri"/>
                <a:sym typeface="Calibri"/>
              </a:rPr>
              <a:t>It has been proved that there exist pairs of non-D-cospectral D-equienergetic graphs of order n for every n ≥ 6 .</a:t>
            </a:r>
          </a:p>
        </p:txBody>
      </p:sp>
      <p:pic>
        <p:nvPicPr>
          <p:cNvPr id="225" name="Shape 225"/>
          <p:cNvPicPr preferRelativeResize="0"/>
          <p:nvPr/>
        </p:nvPicPr>
        <p:blipFill>
          <a:blip r:embed="rId3">
            <a:alphaModFix/>
          </a:blip>
          <a:stretch>
            <a:fillRect/>
          </a:stretch>
        </p:blipFill>
        <p:spPr>
          <a:xfrm>
            <a:off x="5585347" y="579972"/>
            <a:ext cx="2167074" cy="1243649"/>
          </a:xfrm>
          <a:prstGeom prst="rect">
            <a:avLst/>
          </a:prstGeom>
          <a:noFill/>
          <a:ln w="9525" cap="flat" cmpd="sng">
            <a:solidFill>
              <a:srgbClr val="000000"/>
            </a:solidFill>
            <a:prstDash val="solid"/>
            <a:round/>
            <a:headEnd type="none" w="med" len="med"/>
            <a:tailEnd type="none" w="med" len="med"/>
          </a:ln>
        </p:spPr>
      </p:pic>
      <p:pic>
        <p:nvPicPr>
          <p:cNvPr id="226" name="Shape 226"/>
          <p:cNvPicPr preferRelativeResize="0"/>
          <p:nvPr/>
        </p:nvPicPr>
        <p:blipFill>
          <a:blip r:embed="rId4">
            <a:alphaModFix/>
          </a:blip>
          <a:stretch>
            <a:fillRect/>
          </a:stretch>
        </p:blipFill>
        <p:spPr>
          <a:xfrm>
            <a:off x="5722429" y="2209162"/>
            <a:ext cx="1892925" cy="1076369"/>
          </a:xfrm>
          <a:prstGeom prst="rect">
            <a:avLst/>
          </a:prstGeom>
          <a:noFill/>
          <a:ln w="9525" cap="flat" cmpd="sng">
            <a:solidFill>
              <a:srgbClr val="000000"/>
            </a:solidFill>
            <a:prstDash val="solid"/>
            <a:round/>
            <a:headEnd type="none" w="med" len="med"/>
            <a:tailEnd type="none" w="med" len="med"/>
          </a:ln>
        </p:spPr>
      </p:pic>
      <p:cxnSp>
        <p:nvCxnSpPr>
          <p:cNvPr id="227" name="Shape 227"/>
          <p:cNvCxnSpPr>
            <a:stCxn id="225" idx="2"/>
            <a:endCxn id="226" idx="0"/>
          </p:cNvCxnSpPr>
          <p:nvPr/>
        </p:nvCxnSpPr>
        <p:spPr>
          <a:xfrm>
            <a:off x="6668884" y="1823622"/>
            <a:ext cx="0" cy="385500"/>
          </a:xfrm>
          <a:prstGeom prst="straightConnector1">
            <a:avLst/>
          </a:prstGeom>
          <a:noFill/>
          <a:ln w="9525" cap="flat" cmpd="sng">
            <a:solidFill>
              <a:srgbClr val="FFFFFF"/>
            </a:solidFill>
            <a:prstDash val="solid"/>
            <a:round/>
            <a:headEnd type="none" w="med" len="med"/>
            <a:tailEnd type="triangle" w="lg" len="lg"/>
          </a:ln>
        </p:spPr>
      </p:cxnSp>
      <p:cxnSp>
        <p:nvCxnSpPr>
          <p:cNvPr id="228" name="Shape 228"/>
          <p:cNvCxnSpPr>
            <a:stCxn id="226" idx="2"/>
            <a:endCxn id="229" idx="0"/>
          </p:cNvCxnSpPr>
          <p:nvPr/>
        </p:nvCxnSpPr>
        <p:spPr>
          <a:xfrm>
            <a:off x="6668891" y="3285531"/>
            <a:ext cx="0" cy="447300"/>
          </a:xfrm>
          <a:prstGeom prst="straightConnector1">
            <a:avLst/>
          </a:prstGeom>
          <a:noFill/>
          <a:ln w="9525" cap="flat" cmpd="sng">
            <a:solidFill>
              <a:srgbClr val="FFFFFF"/>
            </a:solidFill>
            <a:prstDash val="solid"/>
            <a:round/>
            <a:headEnd type="none" w="med" len="med"/>
            <a:tailEnd type="triangle" w="lg" len="lg"/>
          </a:ln>
        </p:spPr>
      </p:cxnSp>
      <p:pic>
        <p:nvPicPr>
          <p:cNvPr id="229" name="Shape 229"/>
          <p:cNvPicPr preferRelativeResize="0"/>
          <p:nvPr/>
        </p:nvPicPr>
        <p:blipFill>
          <a:blip r:embed="rId5">
            <a:alphaModFix/>
          </a:blip>
          <a:stretch>
            <a:fillRect/>
          </a:stretch>
        </p:blipFill>
        <p:spPr>
          <a:xfrm>
            <a:off x="5722412" y="3732825"/>
            <a:ext cx="1892924" cy="9036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311700" y="11197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Distance Energy</a:t>
            </a:r>
          </a:p>
        </p:txBody>
      </p:sp>
      <p:sp>
        <p:nvSpPr>
          <p:cNvPr id="235" name="Shape 235"/>
          <p:cNvSpPr txBo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36" name="Shape 236"/>
          <p:cNvSpPr txBox="1"/>
          <p:nvPr/>
        </p:nvSpPr>
        <p:spPr>
          <a:xfrm>
            <a:off x="1899525" y="4359175"/>
            <a:ext cx="5746800" cy="343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i="0" u="none" strike="noStrike" cap="none">
                <a:solidFill>
                  <a:srgbClr val="FFFFFF"/>
                </a:solidFill>
                <a:latin typeface="Calibri"/>
                <a:ea typeface="Calibri"/>
                <a:cs typeface="Calibri"/>
                <a:sym typeface="Calibri"/>
              </a:rPr>
              <a:t>Sample Computation for Two C</a:t>
            </a:r>
            <a:r>
              <a:rPr lang="en" sz="1600">
                <a:solidFill>
                  <a:srgbClr val="FFFFFF"/>
                </a:solidFill>
                <a:latin typeface="Calibri"/>
                <a:ea typeface="Calibri"/>
                <a:cs typeface="Calibri"/>
                <a:sym typeface="Calibri"/>
              </a:rPr>
              <a:t>onfigurations of a </a:t>
            </a:r>
            <a:r>
              <a:rPr lang="en" sz="1600" i="0" u="none" strike="noStrike" cap="none">
                <a:solidFill>
                  <a:srgbClr val="FFFFFF"/>
                </a:solidFill>
                <a:latin typeface="Calibri"/>
                <a:ea typeface="Calibri"/>
                <a:cs typeface="Calibri"/>
                <a:sym typeface="Calibri"/>
              </a:rPr>
              <a:t>5 particle system</a:t>
            </a:r>
          </a:p>
        </p:txBody>
      </p:sp>
      <p:pic>
        <p:nvPicPr>
          <p:cNvPr id="237" name="Shape 237" descr="Screenshot from 2016-11-24 01:06:35.png"/>
          <p:cNvPicPr preferRelativeResize="0"/>
          <p:nvPr/>
        </p:nvPicPr>
        <p:blipFill rotWithShape="1">
          <a:blip r:embed="rId3">
            <a:alphaModFix/>
          </a:blip>
          <a:srcRect l="3058" t="2080" r="6721" b="2060"/>
          <a:stretch/>
        </p:blipFill>
        <p:spPr>
          <a:xfrm>
            <a:off x="237650" y="998750"/>
            <a:ext cx="4081550" cy="3217250"/>
          </a:xfrm>
          <a:prstGeom prst="rect">
            <a:avLst/>
          </a:prstGeom>
          <a:noFill/>
          <a:ln>
            <a:noFill/>
          </a:ln>
        </p:spPr>
      </p:pic>
      <p:pic>
        <p:nvPicPr>
          <p:cNvPr id="238" name="Shape 238"/>
          <p:cNvPicPr preferRelativeResize="0"/>
          <p:nvPr/>
        </p:nvPicPr>
        <p:blipFill>
          <a:blip r:embed="rId4">
            <a:alphaModFix/>
          </a:blip>
          <a:stretch>
            <a:fillRect/>
          </a:stretch>
        </p:blipFill>
        <p:spPr>
          <a:xfrm>
            <a:off x="4595149" y="998749"/>
            <a:ext cx="4347985" cy="321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311700" y="207778"/>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dirty="0">
                <a:solidFill>
                  <a:srgbClr val="FFFFFF"/>
                </a:solidFill>
                <a:latin typeface="Calibri"/>
                <a:ea typeface="Calibri"/>
                <a:cs typeface="Calibri"/>
                <a:sym typeface="Calibri"/>
              </a:rPr>
              <a:t>Need for Crowding Factor Quantification</a:t>
            </a:r>
          </a:p>
        </p:txBody>
      </p:sp>
      <p:sp>
        <p:nvSpPr>
          <p:cNvPr id="244" name="Shape 244"/>
          <p:cNvSpPr txBox="1"/>
          <p:nvPr/>
        </p:nvSpPr>
        <p:spPr>
          <a:xfrm>
            <a:off x="311700" y="1152475"/>
            <a:ext cx="8520600" cy="2109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45" name="Shape 245"/>
          <p:cNvSpPr txBox="1"/>
          <p:nvPr/>
        </p:nvSpPr>
        <p:spPr>
          <a:xfrm>
            <a:off x="311700" y="863534"/>
            <a:ext cx="8520600" cy="2398538"/>
          </a:xfrm>
          <a:prstGeom prst="rect">
            <a:avLst/>
          </a:prstGeom>
          <a:noFill/>
          <a:ln>
            <a:noFill/>
          </a:ln>
        </p:spPr>
        <p:txBody>
          <a:bodyPr lIns="91425" tIns="91425" rIns="91425" bIns="91425" anchor="t" anchorCtr="0">
            <a:noAutofit/>
          </a:bodyPr>
          <a:lstStyle/>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It has been proved that there exist pairs of non-D-cospectral D-equienergetic graphs of order n for every n ≥ 6.</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means that whenever n ≥ 6, there exists at least one pair of arrangements where D-energies are equal.</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To distinguish between these arrangements, we need one more parameter.</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parameter can be defined in terms of </a:t>
            </a:r>
            <a:r>
              <a:rPr lang="en" sz="1800" b="1" dirty="0">
                <a:solidFill>
                  <a:schemeClr val="dk1"/>
                </a:solidFill>
                <a:latin typeface="Calibri"/>
                <a:ea typeface="Calibri"/>
                <a:cs typeface="Calibri"/>
                <a:sym typeface="Calibri"/>
              </a:rPr>
              <a:t>Crowding Distance</a:t>
            </a:r>
            <a:r>
              <a:rPr lang="en" sz="1800" dirty="0">
                <a:solidFill>
                  <a:schemeClr val="dk1"/>
                </a:solidFill>
                <a:latin typeface="Calibri"/>
                <a:ea typeface="Calibri"/>
                <a:cs typeface="Calibri"/>
                <a:sym typeface="Calibri"/>
              </a:rPr>
              <a:t> of particles.</a:t>
            </a:r>
          </a:p>
        </p:txBody>
      </p:sp>
      <p:sp>
        <p:nvSpPr>
          <p:cNvPr id="246" name="Shape 246"/>
          <p:cNvSpPr/>
          <p:nvPr/>
        </p:nvSpPr>
        <p:spPr>
          <a:xfrm>
            <a:off x="30468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3663017" y="35989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8" name="Shape 248"/>
          <p:cNvSpPr/>
          <p:nvPr/>
        </p:nvSpPr>
        <p:spPr>
          <a:xfrm>
            <a:off x="4062041" y="3544183"/>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9" name="Shape 249"/>
          <p:cNvSpPr/>
          <p:nvPr/>
        </p:nvSpPr>
        <p:spPr>
          <a:xfrm>
            <a:off x="4249544" y="3934371"/>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0" name="Shape 250"/>
          <p:cNvSpPr/>
          <p:nvPr/>
        </p:nvSpPr>
        <p:spPr>
          <a:xfrm>
            <a:off x="3101792" y="4489892"/>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p:nvPr/>
        </p:nvSpPr>
        <p:spPr>
          <a:xfrm>
            <a:off x="3993641" y="432451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p:nvPr/>
        </p:nvSpPr>
        <p:spPr>
          <a:xfrm>
            <a:off x="4249544" y="451736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3806144" y="39343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Shape 254"/>
          <p:cNvSpPr/>
          <p:nvPr/>
        </p:nvSpPr>
        <p:spPr>
          <a:xfrm>
            <a:off x="9101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1106945"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Shape 256"/>
          <p:cNvSpPr/>
          <p:nvPr/>
        </p:nvSpPr>
        <p:spPr>
          <a:xfrm>
            <a:off x="159230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211286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8" name="Shape 258"/>
          <p:cNvSpPr/>
          <p:nvPr/>
        </p:nvSpPr>
        <p:spPr>
          <a:xfrm>
            <a:off x="1106945"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9" name="Shape 259"/>
          <p:cNvSpPr/>
          <p:nvPr/>
        </p:nvSpPr>
        <p:spPr>
          <a:xfrm>
            <a:off x="159230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0" name="Shape 260"/>
          <p:cNvSpPr/>
          <p:nvPr/>
        </p:nvSpPr>
        <p:spPr>
          <a:xfrm>
            <a:off x="211286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1" name="Shape 261"/>
          <p:cNvSpPr txBox="1">
            <a:spLocks noGrp="1"/>
          </p:cNvSpPr>
          <p:nvPr>
            <p:ph type="title"/>
          </p:nvPr>
        </p:nvSpPr>
        <p:spPr>
          <a:xfrm>
            <a:off x="4885500" y="3289425"/>
            <a:ext cx="3736200" cy="1449900"/>
          </a:xfrm>
          <a:prstGeom prst="rect">
            <a:avLst/>
          </a:prstGeom>
          <a:noFill/>
          <a:ln>
            <a:noFill/>
          </a:ln>
        </p:spPr>
        <p:txBody>
          <a:bodyPr lIns="91425" tIns="91425" rIns="91425" bIns="91425" anchor="ctr" anchorCtr="0">
            <a:noAutofit/>
          </a:bodyPr>
          <a:lstStyle/>
          <a:p>
            <a:pPr marL="457200" marR="0" lvl="0" indent="0" algn="l" rtl="0">
              <a:lnSpc>
                <a:spcPct val="100000"/>
              </a:lnSpc>
              <a:spcBef>
                <a:spcPts val="0"/>
              </a:spcBef>
              <a:spcAft>
                <a:spcPts val="0"/>
              </a:spcAft>
              <a:buClr>
                <a:schemeClr val="dk1"/>
              </a:buClr>
              <a:buSzPct val="25000"/>
              <a:buFont typeface="Oswald"/>
              <a:buNone/>
            </a:pPr>
            <a:r>
              <a:rPr lang="en" sz="1800">
                <a:latin typeface="Calibri"/>
                <a:ea typeface="Calibri"/>
                <a:cs typeface="Calibri"/>
                <a:sym typeface="Calibri"/>
              </a:rPr>
              <a:t>D-Energy of both are equal. Thus, we need to define another parameter.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2353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Activities to be Followed</a:t>
            </a:r>
          </a:p>
        </p:txBody>
      </p:sp>
      <p:sp>
        <p:nvSpPr>
          <p:cNvPr id="267" name="Shape 267"/>
          <p:cNvSpPr txBox="1">
            <a:spLocks noGrp="1"/>
          </p:cNvSpPr>
          <p:nvPr>
            <p:ph type="body" idx="1"/>
          </p:nvPr>
        </p:nvSpPr>
        <p:spPr>
          <a:xfrm>
            <a:off x="311700" y="808050"/>
            <a:ext cx="8667900" cy="4139099"/>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Generation of large database</a:t>
            </a:r>
            <a:r>
              <a:rPr lang="en" sz="1600" b="0" i="0" u="none" strike="noStrike" cap="none">
                <a:solidFill>
                  <a:srgbClr val="FFFFFF"/>
                </a:solidFill>
                <a:latin typeface="Calibri"/>
                <a:ea typeface="Calibri"/>
                <a:cs typeface="Calibri"/>
                <a:sym typeface="Calibri"/>
              </a:rPr>
              <a:t> spanning across various types of materials with information about exact location of all particles.</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Creation of a parameter to </a:t>
            </a:r>
            <a:r>
              <a:rPr lang="en" sz="1600" b="1" i="0" u="none" strike="noStrike" cap="none">
                <a:solidFill>
                  <a:srgbClr val="FFFFFF"/>
                </a:solidFill>
                <a:latin typeface="Calibri"/>
                <a:ea typeface="Calibri"/>
                <a:cs typeface="Calibri"/>
                <a:sym typeface="Calibri"/>
              </a:rPr>
              <a:t>quantify crowding of particles </a:t>
            </a:r>
            <a:r>
              <a:rPr lang="en" sz="1600" b="0" i="0" u="none" strike="noStrike" cap="none">
                <a:solidFill>
                  <a:srgbClr val="FFFFFF"/>
                </a:solidFill>
                <a:latin typeface="Calibri"/>
                <a:ea typeface="Calibri"/>
                <a:cs typeface="Calibri"/>
                <a:sym typeface="Calibri"/>
              </a:rPr>
              <a:t>within a sample to distinguish between equi-energetic distributions. </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Implement </a:t>
            </a:r>
            <a:r>
              <a:rPr lang="en" sz="1600" b="1" i="0" u="none" strike="noStrike" cap="none">
                <a:solidFill>
                  <a:srgbClr val="FFFFFF"/>
                </a:solidFill>
                <a:latin typeface="Calibri"/>
                <a:ea typeface="Calibri"/>
                <a:cs typeface="Calibri"/>
                <a:sym typeface="Calibri"/>
              </a:rPr>
              <a:t>alternative definition of Structure Factor </a:t>
            </a:r>
            <a:r>
              <a:rPr lang="en" sz="1600" b="0" i="0" u="none" strike="noStrike" cap="none">
                <a:solidFill>
                  <a:srgbClr val="FFFFFF"/>
                </a:solidFill>
                <a:latin typeface="Calibri"/>
                <a:ea typeface="Calibri"/>
                <a:cs typeface="Calibri"/>
                <a:sym typeface="Calibri"/>
              </a:rPr>
              <a:t>using Fourier transformation techniques to check if results improve.</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Validation of model </a:t>
            </a:r>
            <a:r>
              <a:rPr lang="en" sz="1600" b="0" i="0" u="none" strike="noStrike" cap="none">
                <a:solidFill>
                  <a:srgbClr val="FFFFFF"/>
                </a:solidFill>
                <a:latin typeface="Calibri"/>
                <a:ea typeface="Calibri"/>
                <a:cs typeface="Calibri"/>
                <a:sym typeface="Calibri"/>
              </a:rPr>
              <a:t>by comparison with direct FE simulation, according to an appropriate confidence interval band.</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Generation of an </a:t>
            </a:r>
            <a:r>
              <a:rPr lang="en" sz="1600" b="1" i="0" u="none" strike="noStrike" cap="none">
                <a:solidFill>
                  <a:srgbClr val="FFFFFF"/>
                </a:solidFill>
                <a:latin typeface="Calibri"/>
                <a:ea typeface="Calibri"/>
                <a:cs typeface="Calibri"/>
                <a:sym typeface="Calibri"/>
              </a:rPr>
              <a:t>Image-Processing based engine </a:t>
            </a:r>
            <a:r>
              <a:rPr lang="en" sz="1600" b="0" i="0" u="none" strike="noStrike" cap="none">
                <a:solidFill>
                  <a:srgbClr val="FFFFFF"/>
                </a:solidFill>
                <a:latin typeface="Calibri"/>
                <a:ea typeface="Calibri"/>
                <a:cs typeface="Calibri"/>
                <a:sym typeface="Calibri"/>
              </a:rPr>
              <a:t>to directly identify all particles and their respective locations from image for inputting in the ML model.</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Definition of </a:t>
            </a:r>
            <a:r>
              <a:rPr lang="en" sz="1600" b="1" i="0" u="none" strike="noStrike" cap="none">
                <a:solidFill>
                  <a:srgbClr val="FFFFFF"/>
                </a:solidFill>
                <a:latin typeface="Calibri"/>
                <a:ea typeface="Calibri"/>
                <a:cs typeface="Calibri"/>
                <a:sym typeface="Calibri"/>
              </a:rPr>
              <a:t>Inverse Optimization techniques </a:t>
            </a:r>
            <a:r>
              <a:rPr lang="en" sz="1600" b="0" i="0" u="none" strike="noStrike" cap="none">
                <a:solidFill>
                  <a:srgbClr val="FFFFFF"/>
                </a:solidFill>
                <a:latin typeface="Calibri"/>
                <a:ea typeface="Calibri"/>
                <a:cs typeface="Calibri"/>
                <a:sym typeface="Calibri"/>
              </a:rPr>
              <a:t>to recommend materials and particulate arrangement, given target properties such as strength or structure factor.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b="1">
                <a:latin typeface="Calibri"/>
                <a:ea typeface="Calibri"/>
                <a:cs typeface="Calibri"/>
                <a:sym typeface="Calibri"/>
              </a:rPr>
              <a:t>Composites</a:t>
            </a:r>
          </a:p>
        </p:txBody>
      </p:sp>
      <p:pic>
        <p:nvPicPr>
          <p:cNvPr id="68" name="Shape 68" descr="Rock_microstructure.jpg"/>
          <p:cNvPicPr preferRelativeResize="0"/>
          <p:nvPr/>
        </p:nvPicPr>
        <p:blipFill rotWithShape="1">
          <a:blip r:embed="rId3">
            <a:alphaModFix/>
          </a:blip>
          <a:srcRect/>
          <a:stretch/>
        </p:blipFill>
        <p:spPr>
          <a:xfrm>
            <a:off x="311705" y="1111339"/>
            <a:ext cx="2666100" cy="1780200"/>
          </a:xfrm>
          <a:prstGeom prst="rect">
            <a:avLst/>
          </a:prstGeom>
          <a:noFill/>
          <a:ln w="9525" cap="flat" cmpd="sng">
            <a:solidFill>
              <a:schemeClr val="dk1"/>
            </a:solidFill>
            <a:prstDash val="solid"/>
            <a:round/>
            <a:headEnd type="none" w="med" len="med"/>
            <a:tailEnd type="none" w="med" len="med"/>
          </a:ln>
        </p:spPr>
      </p:pic>
      <p:pic>
        <p:nvPicPr>
          <p:cNvPr id="69" name="Shape 69" descr="Brass.jpg"/>
          <p:cNvPicPr preferRelativeResize="0"/>
          <p:nvPr/>
        </p:nvPicPr>
        <p:blipFill rotWithShape="1">
          <a:blip r:embed="rId4">
            <a:alphaModFix/>
          </a:blip>
          <a:srcRect/>
          <a:stretch/>
        </p:blipFill>
        <p:spPr>
          <a:xfrm>
            <a:off x="311701" y="3033764"/>
            <a:ext cx="2644500" cy="1980900"/>
          </a:xfrm>
          <a:prstGeom prst="rect">
            <a:avLst/>
          </a:prstGeom>
          <a:noFill/>
          <a:ln w="9525" cap="flat" cmpd="sng">
            <a:solidFill>
              <a:schemeClr val="dk1"/>
            </a:solidFill>
            <a:prstDash val="solid"/>
            <a:round/>
            <a:headEnd type="none" w="med" len="med"/>
            <a:tailEnd type="none" w="med" len="med"/>
          </a:ln>
        </p:spPr>
      </p:pic>
      <p:pic>
        <p:nvPicPr>
          <p:cNvPr id="70" name="Shape 70" descr="Concrete.gif"/>
          <p:cNvPicPr preferRelativeResize="0"/>
          <p:nvPr/>
        </p:nvPicPr>
        <p:blipFill rotWithShape="1">
          <a:blip r:embed="rId5">
            <a:alphaModFix/>
          </a:blip>
          <a:srcRect/>
          <a:stretch/>
        </p:blipFill>
        <p:spPr>
          <a:xfrm>
            <a:off x="3356351" y="1675115"/>
            <a:ext cx="2047800" cy="2443800"/>
          </a:xfrm>
          <a:prstGeom prst="rect">
            <a:avLst/>
          </a:prstGeom>
          <a:noFill/>
          <a:ln>
            <a:noFill/>
          </a:ln>
        </p:spPr>
      </p:pic>
      <p:sp>
        <p:nvSpPr>
          <p:cNvPr id="71" name="Shape 71"/>
          <p:cNvSpPr txBox="1"/>
          <p:nvPr/>
        </p:nvSpPr>
        <p:spPr>
          <a:xfrm>
            <a:off x="3704050" y="4309175"/>
            <a:ext cx="1320300" cy="4401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FFFFF"/>
                </a:solidFill>
                <a:latin typeface="Calibri"/>
                <a:ea typeface="Calibri"/>
                <a:cs typeface="Calibri"/>
                <a:sym typeface="Calibri"/>
              </a:rPr>
              <a:t>Concrete</a:t>
            </a:r>
          </a:p>
        </p:txBody>
      </p:sp>
      <p:pic>
        <p:nvPicPr>
          <p:cNvPr id="72" name="Shape 72" descr="HGJHC0_2011_v12n2_115_f008.jpg"/>
          <p:cNvPicPr preferRelativeResize="0"/>
          <p:nvPr/>
        </p:nvPicPr>
        <p:blipFill rotWithShape="1">
          <a:blip r:embed="rId6">
            <a:alphaModFix/>
          </a:blip>
          <a:srcRect/>
          <a:stretch/>
        </p:blipFill>
        <p:spPr>
          <a:xfrm>
            <a:off x="5782701" y="1111348"/>
            <a:ext cx="3289200" cy="2493000"/>
          </a:xfrm>
          <a:prstGeom prst="rect">
            <a:avLst/>
          </a:prstGeom>
          <a:noFill/>
          <a:ln w="9525" cap="flat" cmpd="sng">
            <a:solidFill>
              <a:srgbClr val="FFFFFF"/>
            </a:solidFill>
            <a:prstDash val="solid"/>
            <a:round/>
            <a:headEnd type="none" w="med" len="med"/>
            <a:tailEnd type="none" w="med" len="med"/>
          </a:ln>
        </p:spPr>
      </p:pic>
      <p:sp>
        <p:nvSpPr>
          <p:cNvPr id="73" name="Shape 73"/>
          <p:cNvSpPr txBox="1"/>
          <p:nvPr/>
        </p:nvSpPr>
        <p:spPr>
          <a:xfrm>
            <a:off x="5804300" y="3878250"/>
            <a:ext cx="3226500" cy="440100"/>
          </a:xfrm>
          <a:prstGeom prst="rect">
            <a:avLst/>
          </a:prstGeom>
          <a:noFill/>
          <a:ln>
            <a:noFill/>
          </a:ln>
        </p:spPr>
        <p:txBody>
          <a:bodyPr lIns="91425" tIns="91425" rIns="91425" bIns="91425" anchor="t" anchorCtr="0">
            <a:noAutofit/>
          </a:bodyPr>
          <a:lstStyle/>
          <a:p>
            <a:pPr lvl="0" algn="ctr" rtl="0">
              <a:spcBef>
                <a:spcPts val="0"/>
              </a:spcBef>
              <a:buClr>
                <a:srgbClr val="000000"/>
              </a:buClr>
              <a:buFont typeface="Arial"/>
              <a:buNone/>
            </a:pPr>
            <a:r>
              <a:rPr lang="en">
                <a:solidFill>
                  <a:srgbClr val="FFFFFF"/>
                </a:solidFill>
                <a:latin typeface="Calibri"/>
                <a:ea typeface="Calibri"/>
                <a:cs typeface="Calibri"/>
                <a:sym typeface="Calibri"/>
              </a:rPr>
              <a:t>Fiber Reinforced Polymer (FRP)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Additional Help Required</a:t>
            </a:r>
          </a:p>
        </p:txBody>
      </p:sp>
      <p:sp>
        <p:nvSpPr>
          <p:cNvPr id="273" name="Shape 273"/>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342900" marR="0" lvl="0" indent="-342900" algn="l" rtl="0">
              <a:lnSpc>
                <a:spcPct val="115000"/>
              </a:lnSpc>
              <a:spcBef>
                <a:spcPts val="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High performance workstations are a must for our efforts to fructify. We would need high parallel-computing power (available in our advisor’s office and at the ICC).</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Since the validation process comprises comparison with real data, we would need FE simulated data to compare the material properties with our predictions. Simulations would primarily be handled by our advisor.</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If time permits, we would also be doing experimental validation by testing on loaded materials in a laboratory.</a:t>
            </a:r>
          </a:p>
          <a:p>
            <a:pPr marL="342900" marR="0" lvl="0" indent="-342900" algn="l" rtl="0">
              <a:lnSpc>
                <a:spcPct val="115000"/>
              </a:lnSpc>
              <a:spcBef>
                <a:spcPts val="1600"/>
              </a:spcBef>
              <a:spcAft>
                <a:spcPts val="0"/>
              </a:spcAft>
              <a:buClr>
                <a:schemeClr val="accent3"/>
              </a:buClr>
              <a:buSzPct val="100000"/>
              <a:buFont typeface="Average"/>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References</a:t>
            </a:r>
          </a:p>
        </p:txBody>
      </p:sp>
      <p:sp>
        <p:nvSpPr>
          <p:cNvPr id="279" name="Shape 27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285750" marR="0" lvl="0" indent="-273050" algn="l" rtl="0">
              <a:lnSpc>
                <a:spcPct val="100000"/>
              </a:lnSpc>
              <a:spcBef>
                <a:spcPts val="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Balakrishnan R., </a:t>
            </a:r>
            <a:r>
              <a:rPr lang="en" sz="1400" b="0" i="1" u="none" strike="noStrike" cap="none">
                <a:solidFill>
                  <a:schemeClr val="dk1"/>
                </a:solidFill>
                <a:latin typeface="Calibri"/>
                <a:ea typeface="Calibri"/>
                <a:cs typeface="Calibri"/>
                <a:sym typeface="Calibri"/>
              </a:rPr>
              <a:t>The Energy of a Graph Linear Algebra and Its Applications</a:t>
            </a:r>
            <a:r>
              <a:rPr lang="en" sz="1400" b="0" i="0" u="none" strike="noStrike" cap="none">
                <a:solidFill>
                  <a:schemeClr val="dk1"/>
                </a:solidFill>
                <a:latin typeface="Calibri"/>
                <a:ea typeface="Calibri"/>
                <a:cs typeface="Calibri"/>
                <a:sym typeface="Calibri"/>
              </a:rPr>
              <a:t>, 387, (2004), 287-295.</a:t>
            </a:r>
          </a:p>
          <a:p>
            <a:pPr marL="285750" marR="0" lvl="0" indent="-273050" algn="l" rtl="0">
              <a:lnSpc>
                <a:spcPct val="100000"/>
              </a:lnSpc>
              <a:spcBef>
                <a:spcPts val="160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N. Murugesan, K. Meenakshi, </a:t>
            </a:r>
            <a:r>
              <a:rPr lang="en" sz="1400" b="0" i="1" u="none" strike="noStrike" cap="none">
                <a:solidFill>
                  <a:schemeClr val="dk1"/>
                </a:solidFill>
                <a:latin typeface="Calibri"/>
                <a:ea typeface="Calibri"/>
                <a:cs typeface="Calibri"/>
                <a:sym typeface="Calibri"/>
              </a:rPr>
              <a:t>Skew Energy of Digraphs and Relation Between Graph Energy and Distance Energy, International Journal of Combinatorial Graph Theory and Applications (2011), 161-174</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Agrawal, Ankit, Choudhary Alok,</a:t>
            </a:r>
            <a:r>
              <a:rPr lang="en" sz="1400" i="1">
                <a:solidFill>
                  <a:schemeClr val="dk1"/>
                </a:solidFill>
                <a:latin typeface="Calibri"/>
                <a:ea typeface="Calibri"/>
                <a:cs typeface="Calibri"/>
                <a:sym typeface="Calibri"/>
              </a:rPr>
              <a:t> Perspective: Materials informatics and big data: Realization of the “fourth paradigm” of science in materials science, APL Materials (2016)</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Balachandran Prasanna, Xue Dezhen, Theiler James , </a:t>
            </a:r>
            <a:r>
              <a:rPr lang="en" sz="1400" i="1">
                <a:solidFill>
                  <a:schemeClr val="dk1"/>
                </a:solidFill>
                <a:latin typeface="Calibri"/>
                <a:ea typeface="Calibri"/>
                <a:cs typeface="Calibri"/>
                <a:sym typeface="Calibri"/>
              </a:rPr>
              <a:t>Adaptive Strategies for Materials Design using Uncertainties, Scientific Reports (2015)</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Doreswamy, Hemanth. K. S, </a:t>
            </a:r>
            <a:r>
              <a:rPr lang="en" sz="1400" i="1">
                <a:solidFill>
                  <a:schemeClr val="dk1"/>
                </a:solidFill>
                <a:latin typeface="Calibri"/>
                <a:ea typeface="Calibri"/>
                <a:cs typeface="Calibri"/>
                <a:sym typeface="Calibri"/>
              </a:rPr>
              <a:t>Performance Evaluation of Predictive Classifiers For Knowledge Discovery From Engineering Materials Data Sets, CiiT Journal (2003)</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Xue Dezhen, Balachandran Prasanna,Hogden John, </a:t>
            </a:r>
            <a:r>
              <a:rPr lang="en" sz="1400" i="1">
                <a:solidFill>
                  <a:schemeClr val="dk1"/>
                </a:solidFill>
                <a:latin typeface="Calibri"/>
                <a:ea typeface="Calibri"/>
                <a:cs typeface="Calibri"/>
                <a:sym typeface="Calibri"/>
              </a:rPr>
              <a:t>Accelerated search for materials with targeted properties by adaptive design, Nature (2016)</a:t>
            </a:r>
          </a:p>
          <a:p>
            <a:pPr marL="285750" marR="0" lvl="0" indent="-285750" algn="l" rtl="0">
              <a:lnSpc>
                <a:spcPct val="100000"/>
              </a:lnSpc>
              <a:spcBef>
                <a:spcPts val="1600"/>
              </a:spcBef>
              <a:spcAft>
                <a:spcPts val="0"/>
              </a:spcAft>
              <a:buClr>
                <a:schemeClr val="accent3"/>
              </a:buClr>
              <a:buSzPct val="114285"/>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645900" y="1372150"/>
            <a:ext cx="7852199" cy="1836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Thank You!</a:t>
            </a:r>
          </a:p>
          <a:p>
            <a:pPr marL="0" marR="0" lvl="0" indent="0" algn="ctr" rtl="0">
              <a:lnSpc>
                <a:spcPct val="100000"/>
              </a:lnSpc>
              <a:spcBef>
                <a:spcPts val="0"/>
              </a:spcBef>
              <a:spcAft>
                <a:spcPts val="0"/>
              </a:spcAft>
              <a:buClr>
                <a:schemeClr val="dk1"/>
              </a:buClr>
              <a:buSzPct val="25000"/>
              <a:buFont typeface="Oswald"/>
              <a:buNone/>
            </a:pPr>
            <a:endParaRPr sz="3600" b="0" i="0" u="none" strike="noStrike" cap="none">
              <a:solidFill>
                <a:schemeClr val="dk1"/>
              </a:solidFill>
              <a:latin typeface="Oswald"/>
              <a:ea typeface="Oswald"/>
              <a:cs typeface="Oswald"/>
              <a:sym typeface="Oswald"/>
            </a:endParaRPr>
          </a:p>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311700" y="992125"/>
            <a:ext cx="8520600" cy="4040400"/>
          </a:xfrm>
          <a:prstGeom prst="rect">
            <a:avLst/>
          </a:prstGeom>
        </p:spPr>
        <p:txBody>
          <a:bodyPr lIns="91425" tIns="91425" rIns="91425" bIns="91425" anchor="t" anchorCtr="0">
            <a:noAutofit/>
          </a:bodyPr>
          <a:lstStyle/>
          <a:p>
            <a:pPr lvl="0">
              <a:lnSpc>
                <a:spcPct val="100000"/>
              </a:lnSpc>
              <a:spcBef>
                <a:spcPts val="0"/>
              </a:spcBef>
              <a:spcAft>
                <a:spcPts val="0"/>
              </a:spcAft>
              <a:buClr>
                <a:srgbClr val="000000"/>
              </a:buClr>
              <a:buSzPct val="25000"/>
              <a:buFont typeface="Arial"/>
              <a:buNone/>
            </a:pPr>
            <a:r>
              <a:rPr lang="en" sz="1700">
                <a:solidFill>
                  <a:srgbClr val="FFFFFF"/>
                </a:solidFill>
                <a:latin typeface="Calibri"/>
                <a:ea typeface="Calibri"/>
                <a:cs typeface="Calibri"/>
                <a:sym typeface="Calibri"/>
              </a:rPr>
              <a:t>Macroscopic mechanical behavior originates from mechanics of underlying microstructure</a:t>
            </a:r>
          </a:p>
          <a:p>
            <a:pPr lvl="0" algn="l" rtl="0">
              <a:lnSpc>
                <a:spcPct val="100000"/>
              </a:lnSpc>
              <a:spcBef>
                <a:spcPts val="0"/>
              </a:spcBef>
              <a:spcAft>
                <a:spcPts val="0"/>
              </a:spcAft>
              <a:buNone/>
            </a:pPr>
            <a:endParaRPr sz="1700">
              <a:solidFill>
                <a:srgbClr val="FFFFFF"/>
              </a:solidFill>
              <a:latin typeface="Calibri"/>
              <a:ea typeface="Calibri"/>
              <a:cs typeface="Calibri"/>
              <a:sym typeface="Calibri"/>
            </a:endParaRPr>
          </a:p>
          <a:p>
            <a:pPr lvl="0" algn="l" rtl="0">
              <a:lnSpc>
                <a:spcPct val="100000"/>
              </a:lnSpc>
              <a:spcBef>
                <a:spcPts val="0"/>
              </a:spcBef>
              <a:spcAft>
                <a:spcPts val="0"/>
              </a:spcAft>
              <a:buClr>
                <a:srgbClr val="000000"/>
              </a:buClr>
              <a:buSzPct val="25000"/>
              <a:buFont typeface="Arial"/>
              <a:buNone/>
            </a:pPr>
            <a:r>
              <a:rPr lang="en" sz="1700">
                <a:solidFill>
                  <a:srgbClr val="FFFFFF"/>
                </a:solidFill>
                <a:latin typeface="Calibri"/>
                <a:ea typeface="Calibri"/>
                <a:cs typeface="Calibri"/>
                <a:sym typeface="Calibri"/>
              </a:rPr>
              <a:t>Key mechanical performances of materials:</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Elastic moduli </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Toughness </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Ductility</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Fracture resistance</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Hardness</a:t>
            </a:r>
          </a:p>
          <a:p>
            <a:pPr lvl="0" rtl="0">
              <a:lnSpc>
                <a:spcPct val="100000"/>
              </a:lnSpc>
              <a:spcBef>
                <a:spcPts val="0"/>
              </a:spcBef>
              <a:spcAft>
                <a:spcPts val="0"/>
              </a:spcAft>
              <a:buNone/>
            </a:pPr>
            <a:endParaRPr sz="1700">
              <a:solidFill>
                <a:srgbClr val="FFFFFF"/>
              </a:solidFill>
              <a:latin typeface="Calibri"/>
              <a:ea typeface="Calibri"/>
              <a:cs typeface="Calibri"/>
              <a:sym typeface="Calibri"/>
            </a:endParaRPr>
          </a:p>
          <a:p>
            <a:pPr lvl="0" rtl="0">
              <a:lnSpc>
                <a:spcPct val="100000"/>
              </a:lnSpc>
              <a:spcBef>
                <a:spcPts val="0"/>
              </a:spcBef>
              <a:spcAft>
                <a:spcPts val="0"/>
              </a:spcAft>
              <a:buNone/>
            </a:pPr>
            <a:r>
              <a:rPr lang="en" sz="1700">
                <a:solidFill>
                  <a:srgbClr val="FFFFFF"/>
                </a:solidFill>
                <a:latin typeface="Calibri"/>
                <a:ea typeface="Calibri"/>
                <a:cs typeface="Calibri"/>
                <a:sym typeface="Calibri"/>
              </a:rPr>
              <a:t>Microstructural parameters that influence the macroscopic behaviors:</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Shape (Assumed circular in our analysis)</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Size</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Spatial arrangement</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Volume fraction and properties of constituents of the microstructure</a:t>
            </a:r>
          </a:p>
        </p:txBody>
      </p:sp>
      <p:sp>
        <p:nvSpPr>
          <p:cNvPr id="79" name="Shape 79"/>
          <p:cNvSpPr txBox="1">
            <a:spLocks noGrp="1"/>
          </p:cNvSpPr>
          <p:nvPr>
            <p:ph type="title"/>
          </p:nvPr>
        </p:nvSpPr>
        <p:spPr>
          <a:xfrm>
            <a:off x="311700" y="235325"/>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Behaviour of Composites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2739900" y="238050"/>
            <a:ext cx="3664200" cy="646200"/>
          </a:xfrm>
          <a:prstGeom prst="rect">
            <a:avLst/>
          </a:prstGeom>
          <a:noFill/>
          <a:ln>
            <a:noFill/>
          </a:ln>
        </p:spPr>
        <p:txBody>
          <a:bodyPr lIns="91425" tIns="91425" rIns="91425" bIns="91425" anchor="t" anchorCtr="0">
            <a:noAutofit/>
          </a:bodyPr>
          <a:lstStyle/>
          <a:p>
            <a:pPr lvl="0" algn="ctr">
              <a:spcBef>
                <a:spcPts val="0"/>
              </a:spcBef>
              <a:buNone/>
            </a:pPr>
            <a:r>
              <a:rPr lang="en" sz="2400" b="1">
                <a:solidFill>
                  <a:srgbClr val="EFEFEF"/>
                </a:solidFill>
                <a:latin typeface="Calibri"/>
                <a:ea typeface="Calibri"/>
                <a:cs typeface="Calibri"/>
                <a:sym typeface="Calibri"/>
              </a:rPr>
              <a:t>Applications</a:t>
            </a:r>
          </a:p>
        </p:txBody>
      </p:sp>
      <p:pic>
        <p:nvPicPr>
          <p:cNvPr id="85" name="Shape 85" descr="downloadpic.php"/>
          <p:cNvPicPr preferRelativeResize="0"/>
          <p:nvPr/>
        </p:nvPicPr>
        <p:blipFill rotWithShape="1">
          <a:blip r:embed="rId3">
            <a:alphaModFix/>
          </a:blip>
          <a:srcRect t="23990" b="6250"/>
          <a:stretch/>
        </p:blipFill>
        <p:spPr>
          <a:xfrm>
            <a:off x="364425" y="803273"/>
            <a:ext cx="3434700" cy="1403100"/>
          </a:xfrm>
          <a:prstGeom prst="rect">
            <a:avLst/>
          </a:prstGeom>
          <a:noFill/>
          <a:ln w="9525" cap="flat" cmpd="sng">
            <a:solidFill>
              <a:schemeClr val="dk1">
                <a:alpha val="0"/>
              </a:schemeClr>
            </a:solidFill>
            <a:prstDash val="solid"/>
            <a:round/>
            <a:headEnd type="none" w="med" len="med"/>
            <a:tailEnd type="none" w="med" len="med"/>
          </a:ln>
        </p:spPr>
      </p:pic>
      <p:pic>
        <p:nvPicPr>
          <p:cNvPr id="86" name="Shape 86" descr="wind-farm-sunset-2.jpg"/>
          <p:cNvPicPr preferRelativeResize="0"/>
          <p:nvPr/>
        </p:nvPicPr>
        <p:blipFill rotWithShape="1">
          <a:blip r:embed="rId4">
            <a:alphaModFix/>
          </a:blip>
          <a:srcRect b="28977"/>
          <a:stretch/>
        </p:blipFill>
        <p:spPr>
          <a:xfrm>
            <a:off x="5041475" y="803275"/>
            <a:ext cx="3431100" cy="1403100"/>
          </a:xfrm>
          <a:prstGeom prst="rect">
            <a:avLst/>
          </a:prstGeom>
          <a:noFill/>
          <a:ln w="9525" cap="flat" cmpd="sng">
            <a:solidFill>
              <a:srgbClr val="656565">
                <a:alpha val="0"/>
              </a:srgbClr>
            </a:solidFill>
            <a:prstDash val="solid"/>
            <a:round/>
            <a:headEnd type="none" w="med" len="med"/>
            <a:tailEnd type="none" w="med" len="med"/>
          </a:ln>
        </p:spPr>
      </p:pic>
      <p:pic>
        <p:nvPicPr>
          <p:cNvPr id="87" name="Shape 87"/>
          <p:cNvPicPr preferRelativeResize="0"/>
          <p:nvPr/>
        </p:nvPicPr>
        <p:blipFill>
          <a:blip r:embed="rId5">
            <a:alphaModFix/>
          </a:blip>
          <a:stretch>
            <a:fillRect/>
          </a:stretch>
        </p:blipFill>
        <p:spPr>
          <a:xfrm>
            <a:off x="364412" y="2874075"/>
            <a:ext cx="2618624" cy="1592699"/>
          </a:xfrm>
          <a:prstGeom prst="rect">
            <a:avLst/>
          </a:prstGeom>
          <a:noFill/>
          <a:ln>
            <a:noFill/>
          </a:ln>
        </p:spPr>
      </p:pic>
      <p:pic>
        <p:nvPicPr>
          <p:cNvPr id="88" name="Shape 88"/>
          <p:cNvPicPr preferRelativeResize="0"/>
          <p:nvPr/>
        </p:nvPicPr>
        <p:blipFill>
          <a:blip r:embed="rId6">
            <a:alphaModFix/>
          </a:blip>
          <a:stretch>
            <a:fillRect/>
          </a:stretch>
        </p:blipFill>
        <p:spPr>
          <a:xfrm>
            <a:off x="3404875" y="2874074"/>
            <a:ext cx="2512149" cy="1592699"/>
          </a:xfrm>
          <a:prstGeom prst="rect">
            <a:avLst/>
          </a:prstGeom>
          <a:noFill/>
          <a:ln>
            <a:noFill/>
          </a:ln>
        </p:spPr>
      </p:pic>
      <p:sp>
        <p:nvSpPr>
          <p:cNvPr id="89" name="Shape 89"/>
          <p:cNvSpPr txBox="1">
            <a:spLocks noGrp="1"/>
          </p:cNvSpPr>
          <p:nvPr>
            <p:ph type="body" idx="4294967295"/>
          </p:nvPr>
        </p:nvSpPr>
        <p:spPr>
          <a:xfrm>
            <a:off x="124177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Aerospace Industry</a:t>
            </a:r>
          </a:p>
        </p:txBody>
      </p:sp>
      <p:sp>
        <p:nvSpPr>
          <p:cNvPr id="90" name="Shape 90"/>
          <p:cNvSpPr txBox="1">
            <a:spLocks noGrp="1"/>
          </p:cNvSpPr>
          <p:nvPr>
            <p:ph type="body" idx="4294967295"/>
          </p:nvPr>
        </p:nvSpPr>
        <p:spPr>
          <a:xfrm>
            <a:off x="591702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Wind Turbine</a:t>
            </a:r>
          </a:p>
        </p:txBody>
      </p:sp>
      <p:sp>
        <p:nvSpPr>
          <p:cNvPr id="91" name="Shape 91"/>
          <p:cNvSpPr txBox="1">
            <a:spLocks noGrp="1"/>
          </p:cNvSpPr>
          <p:nvPr>
            <p:ph type="body" idx="4294967295"/>
          </p:nvPr>
        </p:nvSpPr>
        <p:spPr>
          <a:xfrm>
            <a:off x="833725"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Automobile Industry</a:t>
            </a:r>
          </a:p>
        </p:txBody>
      </p:sp>
      <p:sp>
        <p:nvSpPr>
          <p:cNvPr id="92" name="Shape 92"/>
          <p:cNvSpPr txBox="1">
            <a:spLocks noGrp="1"/>
          </p:cNvSpPr>
          <p:nvPr>
            <p:ph type="body" idx="4294967295"/>
          </p:nvPr>
        </p:nvSpPr>
        <p:spPr>
          <a:xfrm>
            <a:off x="3820950"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Turbine Industry</a:t>
            </a:r>
          </a:p>
        </p:txBody>
      </p:sp>
      <p:pic>
        <p:nvPicPr>
          <p:cNvPr id="93" name="Shape 93" descr="Øresund_Bridge_from_the_air_in_September_2015.jpg"/>
          <p:cNvPicPr preferRelativeResize="0"/>
          <p:nvPr/>
        </p:nvPicPr>
        <p:blipFill rotWithShape="1">
          <a:blip r:embed="rId7">
            <a:alphaModFix/>
          </a:blip>
          <a:srcRect/>
          <a:stretch/>
        </p:blipFill>
        <p:spPr>
          <a:xfrm>
            <a:off x="6248625" y="2874075"/>
            <a:ext cx="2512200" cy="1572900"/>
          </a:xfrm>
          <a:prstGeom prst="rect">
            <a:avLst/>
          </a:prstGeom>
          <a:noFill/>
          <a:ln>
            <a:noFill/>
          </a:ln>
        </p:spPr>
      </p:pic>
      <p:sp>
        <p:nvSpPr>
          <p:cNvPr id="94" name="Shape 94"/>
          <p:cNvSpPr txBox="1">
            <a:spLocks noGrp="1"/>
          </p:cNvSpPr>
          <p:nvPr>
            <p:ph type="body" idx="4294967295"/>
          </p:nvPr>
        </p:nvSpPr>
        <p:spPr>
          <a:xfrm>
            <a:off x="6664725" y="4227250"/>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Concrete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Objective</a:t>
            </a:r>
          </a:p>
        </p:txBody>
      </p:sp>
      <p:sp>
        <p:nvSpPr>
          <p:cNvPr id="100" name="Shape 100"/>
          <p:cNvSpPr txBox="1">
            <a:spLocks noGrp="1"/>
          </p:cNvSpPr>
          <p:nvPr>
            <p:ph type="body" idx="1"/>
          </p:nvPr>
        </p:nvSpPr>
        <p:spPr>
          <a:xfrm>
            <a:off x="311700" y="1529475"/>
            <a:ext cx="8520599" cy="30392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3600" b="1" i="0" u="none" strike="noStrike" cap="none">
                <a:solidFill>
                  <a:srgbClr val="FFFFFF"/>
                </a:solidFill>
                <a:latin typeface="Calibri"/>
                <a:ea typeface="Calibri"/>
                <a:cs typeface="Calibri"/>
                <a:sym typeface="Calibri"/>
              </a:rPr>
              <a:t>To develop an algorithmic framework to predict properties of composites to aid in meta-modelling process.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136650"/>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Why Data-Driven?</a:t>
            </a:r>
          </a:p>
        </p:txBody>
      </p:sp>
      <p:sp>
        <p:nvSpPr>
          <p:cNvPr id="106" name="Shape 106"/>
          <p:cNvSpPr txBox="1">
            <a:spLocks noGrp="1"/>
          </p:cNvSpPr>
          <p:nvPr>
            <p:ph type="body" idx="1"/>
          </p:nvPr>
        </p:nvSpPr>
        <p:spPr>
          <a:xfrm>
            <a:off x="311700" y="831775"/>
            <a:ext cx="8520600" cy="3867600"/>
          </a:xfrm>
          <a:prstGeom prst="rect">
            <a:avLst/>
          </a:prstGeom>
        </p:spPr>
        <p:txBody>
          <a:bodyPr lIns="91425" tIns="91425" rIns="91425" bIns="91425" anchor="t" anchorCtr="0">
            <a:noAutofit/>
          </a:bodyPr>
          <a:lstStyle/>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Traditional methods like ‘Rule of Mixture’ and ‘Micromechanics’ Theories cannot be applied for extremely non-linear materials (like Tyres), and the distribution of particles.</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Simulations are relatively more complicated. The methodology developed requires more effort as compared to Machine Learning based approaches.</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Simulations are also computationally expensive, especially when being done for a huge range of materials with variations in all properties for each material.</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Data driven models are computationally much cheaper, and easier to develop.</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These models rely on data, which is already available in most laboratories sitting idle. We can make use of this past data to make accurate future predictions.</a:t>
            </a:r>
          </a:p>
          <a:p>
            <a:pPr marL="457200" lvl="0" indent="-228600">
              <a:spcBef>
                <a:spcPts val="0"/>
              </a:spcBef>
              <a:buClr>
                <a:srgbClr val="F3F3F3"/>
              </a:buClr>
              <a:buFont typeface="Calibri"/>
              <a:buChar char="●"/>
            </a:pPr>
            <a:r>
              <a:rPr lang="en">
                <a:solidFill>
                  <a:srgbClr val="F3F3F3"/>
                </a:solidFill>
                <a:latin typeface="Calibri"/>
                <a:ea typeface="Calibri"/>
                <a:cs typeface="Calibri"/>
                <a:sym typeface="Calibri"/>
              </a:rPr>
              <a:t>These models attain nearly the same (if not higher) degree of accuracy as compared to direct FE simulations.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Methodology</a:t>
            </a:r>
          </a:p>
        </p:txBody>
      </p:sp>
      <p:sp>
        <p:nvSpPr>
          <p:cNvPr id="112" name="Shape 112"/>
          <p:cNvSpPr txBox="1"/>
          <p:nvPr/>
        </p:nvSpPr>
        <p:spPr>
          <a:xfrm>
            <a:off x="311700" y="1152475"/>
            <a:ext cx="8520599" cy="3706604"/>
          </a:xfrm>
          <a:prstGeom prst="rect">
            <a:avLst/>
          </a:prstGeom>
          <a:noFill/>
          <a:ln>
            <a:noFill/>
          </a:ln>
        </p:spPr>
        <p:txBody>
          <a:bodyPr lIns="91425" tIns="91425" rIns="91425" bIns="91425" anchor="t" anchorCtr="0">
            <a:noAutofit/>
          </a:bodyPr>
          <a:lstStyle/>
          <a:p>
            <a:pPr marL="457200" marR="0" lvl="0" indent="-355600" algn="l" rtl="0">
              <a:lnSpc>
                <a:spcPct val="115000"/>
              </a:lnSpc>
              <a:spcBef>
                <a:spcPts val="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FE Model development for simulation of mechanical behaviour of particulate composites.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input database based on several mechanical properties, like Young’s Modulus, Poisson’s Ratio, Volume Fraction, spatial arrangements of particles, etc.</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Perform simulations and extract stress-strain behaviour for several cases.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a meta-model using Machine Learning algorithms.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Generate composites with unknown material properties.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Predict with meta-model, and validate the results with direct FE simulations.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2258925" y="2233461"/>
            <a:ext cx="19302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1. (b) Simulated Data</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18" name="Shape 118"/>
          <p:cNvSpPr txBox="1"/>
          <p:nvPr/>
        </p:nvSpPr>
        <p:spPr>
          <a:xfrm>
            <a:off x="1231725" y="1110100"/>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1. (a) Images</a:t>
            </a:r>
          </a:p>
        </p:txBody>
      </p:sp>
      <p:sp>
        <p:nvSpPr>
          <p:cNvPr id="119" name="Shape 119"/>
          <p:cNvSpPr txBox="1"/>
          <p:nvPr/>
        </p:nvSpPr>
        <p:spPr>
          <a:xfrm>
            <a:off x="3690125" y="11101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2. Structure Factor</a:t>
            </a:r>
          </a:p>
        </p:txBody>
      </p:sp>
      <p:sp>
        <p:nvSpPr>
          <p:cNvPr id="120" name="Shape 120"/>
          <p:cNvSpPr txBox="1"/>
          <p:nvPr/>
        </p:nvSpPr>
        <p:spPr>
          <a:xfrm>
            <a:off x="6898422" y="16957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3. Master Data</a:t>
            </a:r>
          </a:p>
        </p:txBody>
      </p:sp>
      <p:cxnSp>
        <p:nvCxnSpPr>
          <p:cNvPr id="121" name="Shape 121"/>
          <p:cNvCxnSpPr>
            <a:stCxn id="120" idx="2"/>
          </p:cNvCxnSpPr>
          <p:nvPr/>
        </p:nvCxnSpPr>
        <p:spPr>
          <a:xfrm>
            <a:off x="7739472" y="2071625"/>
            <a:ext cx="0" cy="1097100"/>
          </a:xfrm>
          <a:prstGeom prst="straightConnector1">
            <a:avLst/>
          </a:prstGeom>
          <a:noFill/>
          <a:ln w="9525" cap="flat" cmpd="sng">
            <a:solidFill>
              <a:schemeClr val="dk2"/>
            </a:solidFill>
            <a:prstDash val="solid"/>
            <a:round/>
            <a:headEnd type="none" w="med" len="med"/>
            <a:tailEnd type="triangle" w="lg" len="lg"/>
          </a:ln>
        </p:spPr>
      </p:cxnSp>
      <p:sp>
        <p:nvSpPr>
          <p:cNvPr id="122" name="Shape 122"/>
          <p:cNvSpPr txBox="1"/>
          <p:nvPr/>
        </p:nvSpPr>
        <p:spPr>
          <a:xfrm>
            <a:off x="6898422" y="31688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4. Preprocessed Data</a:t>
            </a:r>
          </a:p>
        </p:txBody>
      </p:sp>
      <p:sp>
        <p:nvSpPr>
          <p:cNvPr id="123" name="Shape 123"/>
          <p:cNvSpPr txBox="1"/>
          <p:nvPr/>
        </p:nvSpPr>
        <p:spPr>
          <a:xfrm>
            <a:off x="3987169" y="3168805"/>
            <a:ext cx="20325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5. Machine Learning</a:t>
            </a:r>
          </a:p>
        </p:txBody>
      </p:sp>
      <p:sp>
        <p:nvSpPr>
          <p:cNvPr id="124" name="Shape 124"/>
          <p:cNvSpPr txBox="1"/>
          <p:nvPr/>
        </p:nvSpPr>
        <p:spPr>
          <a:xfrm>
            <a:off x="1582191" y="3168783"/>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6. Trained Model</a:t>
            </a:r>
          </a:p>
        </p:txBody>
      </p:sp>
      <p:sp>
        <p:nvSpPr>
          <p:cNvPr id="125" name="Shape 125"/>
          <p:cNvSpPr txBox="1"/>
          <p:nvPr/>
        </p:nvSpPr>
        <p:spPr>
          <a:xfrm>
            <a:off x="1582191"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7. Predictions</a:t>
            </a:r>
          </a:p>
        </p:txBody>
      </p:sp>
      <p:sp>
        <p:nvSpPr>
          <p:cNvPr id="126" name="Shape 126"/>
          <p:cNvSpPr txBox="1"/>
          <p:nvPr/>
        </p:nvSpPr>
        <p:spPr>
          <a:xfrm>
            <a:off x="4240314"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8. Validation</a:t>
            </a:r>
          </a:p>
        </p:txBody>
      </p:sp>
      <p:cxnSp>
        <p:nvCxnSpPr>
          <p:cNvPr id="127" name="Shape 127"/>
          <p:cNvCxnSpPr>
            <a:stCxn id="118" idx="3"/>
            <a:endCxn id="119" idx="1"/>
          </p:cNvCxnSpPr>
          <p:nvPr/>
        </p:nvCxnSpPr>
        <p:spPr>
          <a:xfrm>
            <a:off x="2757825" y="1298050"/>
            <a:ext cx="932400" cy="0"/>
          </a:xfrm>
          <a:prstGeom prst="straightConnector1">
            <a:avLst/>
          </a:prstGeom>
          <a:noFill/>
          <a:ln w="9525" cap="flat" cmpd="sng">
            <a:solidFill>
              <a:schemeClr val="dk2"/>
            </a:solidFill>
            <a:prstDash val="solid"/>
            <a:round/>
            <a:headEnd type="none" w="med" len="med"/>
            <a:tailEnd type="triangle" w="lg" len="lg"/>
          </a:ln>
        </p:spPr>
      </p:cxnSp>
      <p:cxnSp>
        <p:nvCxnSpPr>
          <p:cNvPr id="128" name="Shape 128"/>
          <p:cNvCxnSpPr>
            <a:stCxn id="119" idx="3"/>
            <a:endCxn id="120" idx="1"/>
          </p:cNvCxnSpPr>
          <p:nvPr/>
        </p:nvCxnSpPr>
        <p:spPr>
          <a:xfrm>
            <a:off x="5372224" y="1298050"/>
            <a:ext cx="1526100" cy="585600"/>
          </a:xfrm>
          <a:prstGeom prst="straightConnector1">
            <a:avLst/>
          </a:prstGeom>
          <a:noFill/>
          <a:ln w="9525" cap="flat" cmpd="sng">
            <a:solidFill>
              <a:schemeClr val="dk2"/>
            </a:solidFill>
            <a:prstDash val="solid"/>
            <a:round/>
            <a:headEnd type="none" w="med" len="med"/>
            <a:tailEnd type="triangle" w="lg" len="lg"/>
          </a:ln>
        </p:spPr>
      </p:cxnSp>
      <p:cxnSp>
        <p:nvCxnSpPr>
          <p:cNvPr id="129" name="Shape 129"/>
          <p:cNvCxnSpPr>
            <a:stCxn id="117" idx="3"/>
            <a:endCxn id="120" idx="1"/>
          </p:cNvCxnSpPr>
          <p:nvPr/>
        </p:nvCxnSpPr>
        <p:spPr>
          <a:xfrm rot="10800000" flipH="1">
            <a:off x="4189125" y="1883811"/>
            <a:ext cx="2709299" cy="537600"/>
          </a:xfrm>
          <a:prstGeom prst="straightConnector1">
            <a:avLst/>
          </a:prstGeom>
          <a:noFill/>
          <a:ln w="9525" cap="flat" cmpd="sng">
            <a:solidFill>
              <a:schemeClr val="dk2"/>
            </a:solidFill>
            <a:prstDash val="solid"/>
            <a:round/>
            <a:headEnd type="none" w="med" len="med"/>
            <a:tailEnd type="triangle" w="lg" len="lg"/>
          </a:ln>
        </p:spPr>
      </p:cxnSp>
      <p:cxnSp>
        <p:nvCxnSpPr>
          <p:cNvPr id="130" name="Shape 130"/>
          <p:cNvCxnSpPr>
            <a:stCxn id="122" idx="1"/>
            <a:endCxn id="123" idx="3"/>
          </p:cNvCxnSpPr>
          <p:nvPr/>
        </p:nvCxnSpPr>
        <p:spPr>
          <a:xfrm rot="10800000">
            <a:off x="6019722" y="3356750"/>
            <a:ext cx="878700" cy="0"/>
          </a:xfrm>
          <a:prstGeom prst="straightConnector1">
            <a:avLst/>
          </a:prstGeom>
          <a:noFill/>
          <a:ln w="9525" cap="flat" cmpd="sng">
            <a:solidFill>
              <a:schemeClr val="dk2"/>
            </a:solidFill>
            <a:prstDash val="solid"/>
            <a:round/>
            <a:headEnd type="none" w="med" len="med"/>
            <a:tailEnd type="triangle" w="lg" len="lg"/>
          </a:ln>
        </p:spPr>
      </p:cxnSp>
      <p:cxnSp>
        <p:nvCxnSpPr>
          <p:cNvPr id="131" name="Shape 131"/>
          <p:cNvCxnSpPr>
            <a:stCxn id="123" idx="1"/>
            <a:endCxn id="124" idx="3"/>
          </p:cNvCxnSpPr>
          <p:nvPr/>
        </p:nvCxnSpPr>
        <p:spPr>
          <a:xfrm rot="10800000">
            <a:off x="3108169" y="3356755"/>
            <a:ext cx="879000" cy="0"/>
          </a:xfrm>
          <a:prstGeom prst="straightConnector1">
            <a:avLst/>
          </a:prstGeom>
          <a:noFill/>
          <a:ln w="9525" cap="flat" cmpd="sng">
            <a:solidFill>
              <a:schemeClr val="dk2"/>
            </a:solidFill>
            <a:prstDash val="solid"/>
            <a:round/>
            <a:headEnd type="none" w="med" len="med"/>
            <a:tailEnd type="triangle" w="lg" len="lg"/>
          </a:ln>
        </p:spPr>
      </p:cxnSp>
      <p:cxnSp>
        <p:nvCxnSpPr>
          <p:cNvPr id="132" name="Shape 132"/>
          <p:cNvCxnSpPr>
            <a:stCxn id="124" idx="2"/>
            <a:endCxn id="125" idx="0"/>
          </p:cNvCxnSpPr>
          <p:nvPr/>
        </p:nvCxnSpPr>
        <p:spPr>
          <a:xfrm>
            <a:off x="2345242" y="3544683"/>
            <a:ext cx="0" cy="954600"/>
          </a:xfrm>
          <a:prstGeom prst="straightConnector1">
            <a:avLst/>
          </a:prstGeom>
          <a:noFill/>
          <a:ln w="9525" cap="flat" cmpd="sng">
            <a:solidFill>
              <a:schemeClr val="dk2"/>
            </a:solidFill>
            <a:prstDash val="solid"/>
            <a:round/>
            <a:headEnd type="none" w="med" len="med"/>
            <a:tailEnd type="triangle" w="lg" len="lg"/>
          </a:ln>
        </p:spPr>
      </p:cxnSp>
      <p:cxnSp>
        <p:nvCxnSpPr>
          <p:cNvPr id="133" name="Shape 133"/>
          <p:cNvCxnSpPr>
            <a:stCxn id="125" idx="3"/>
            <a:endCxn id="126" idx="1"/>
          </p:cNvCxnSpPr>
          <p:nvPr/>
        </p:nvCxnSpPr>
        <p:spPr>
          <a:xfrm>
            <a:off x="3108292" y="4687217"/>
            <a:ext cx="1131900" cy="0"/>
          </a:xfrm>
          <a:prstGeom prst="straightConnector1">
            <a:avLst/>
          </a:prstGeom>
          <a:noFill/>
          <a:ln w="9525" cap="flat" cmpd="sng">
            <a:solidFill>
              <a:schemeClr val="dk2"/>
            </a:solidFill>
            <a:prstDash val="solid"/>
            <a:round/>
            <a:headEnd type="none" w="med" len="med"/>
            <a:tailEnd type="triangle" w="lg" len="lg"/>
          </a:ln>
        </p:spPr>
      </p:cxnSp>
      <p:sp>
        <p:nvSpPr>
          <p:cNvPr id="134" name="Shape 134"/>
          <p:cNvSpPr txBox="1">
            <a:spLocks noGrp="1"/>
          </p:cNvSpPr>
          <p:nvPr>
            <p:ph type="title" idx="4294967295"/>
          </p:nvPr>
        </p:nvSpPr>
        <p:spPr>
          <a:xfrm>
            <a:off x="311700" y="14900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General Workflow Structure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978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Project Timeline</a:t>
            </a:r>
          </a:p>
        </p:txBody>
      </p:sp>
      <p:pic>
        <p:nvPicPr>
          <p:cNvPr id="140" name="Shape 140"/>
          <p:cNvPicPr preferRelativeResize="0"/>
          <p:nvPr/>
        </p:nvPicPr>
        <p:blipFill rotWithShape="1">
          <a:blip r:embed="rId3">
            <a:alphaModFix/>
          </a:blip>
          <a:srcRect b="4951"/>
          <a:stretch/>
        </p:blipFill>
        <p:spPr>
          <a:xfrm>
            <a:off x="843925" y="793875"/>
            <a:ext cx="7666874" cy="417692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1012</Words>
  <Application>Microsoft Office PowerPoint</Application>
  <PresentationFormat>On-screen Show (16:9)</PresentationFormat>
  <Paragraphs>109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Roboto</vt:lpstr>
      <vt:lpstr>Calibri</vt:lpstr>
      <vt:lpstr>Oswald</vt:lpstr>
      <vt:lpstr>Average</vt:lpstr>
      <vt:lpstr>slate</vt:lpstr>
      <vt:lpstr>B. Tech. Project  Data Driven Modelling of Composites</vt:lpstr>
      <vt:lpstr>Composites</vt:lpstr>
      <vt:lpstr>Behaviour of Composites</vt:lpstr>
      <vt:lpstr>PowerPoint Presentation</vt:lpstr>
      <vt:lpstr>Objective</vt:lpstr>
      <vt:lpstr>Why Data-Driven?</vt:lpstr>
      <vt:lpstr>PowerPoint Presentation</vt:lpstr>
      <vt:lpstr>General Workflow Structure</vt:lpstr>
      <vt:lpstr>Project Timeline</vt:lpstr>
      <vt:lpstr>Progress Made</vt:lpstr>
      <vt:lpstr>Given Data (Stress vs. Strain Graphs)</vt:lpstr>
      <vt:lpstr>Preliminary Results (Fixed Particle Arrangement)</vt:lpstr>
      <vt:lpstr>Machine Learning</vt:lpstr>
      <vt:lpstr>Structure Factor Quantification</vt:lpstr>
      <vt:lpstr>Difference?</vt:lpstr>
      <vt:lpstr>Distance Energy</vt:lpstr>
      <vt:lpstr>PowerPoint Presentation</vt:lpstr>
      <vt:lpstr>D-Energy of both are equal. Thus, we need to define another parameter.</vt:lpstr>
      <vt:lpstr>Activities to be Followed</vt:lpstr>
      <vt:lpstr>Additional Help Required</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Tech. Project  Data Driven Modelling of Composites</dc:title>
  <cp:lastModifiedBy>Mihir Rana</cp:lastModifiedBy>
  <cp:revision>7</cp:revision>
  <dcterms:modified xsi:type="dcterms:W3CDTF">2016-11-24T10:12:53Z</dcterms:modified>
</cp:coreProperties>
</file>